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Override1.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1"/>
    <p:sldMasterId id="2147483663" r:id="rId2"/>
  </p:sldMasterIdLst>
  <p:notesMasterIdLst>
    <p:notesMasterId r:id="rId45"/>
  </p:notesMasterIdLst>
  <p:sldIdLst>
    <p:sldId id="496" r:id="rId3"/>
    <p:sldId id="497" r:id="rId4"/>
    <p:sldId id="479" r:id="rId5"/>
    <p:sldId id="500" r:id="rId6"/>
    <p:sldId id="482" r:id="rId7"/>
    <p:sldId id="503" r:id="rId8"/>
    <p:sldId id="501" r:id="rId9"/>
    <p:sldId id="502" r:id="rId10"/>
    <p:sldId id="483" r:id="rId11"/>
    <p:sldId id="484" r:id="rId12"/>
    <p:sldId id="504" r:id="rId13"/>
    <p:sldId id="505" r:id="rId14"/>
    <p:sldId id="486" r:id="rId15"/>
    <p:sldId id="487" r:id="rId16"/>
    <p:sldId id="489" r:id="rId17"/>
    <p:sldId id="490" r:id="rId18"/>
    <p:sldId id="464" r:id="rId19"/>
    <p:sldId id="432" r:id="rId20"/>
    <p:sldId id="433" r:id="rId21"/>
    <p:sldId id="434" r:id="rId22"/>
    <p:sldId id="435" r:id="rId23"/>
    <p:sldId id="436" r:id="rId24"/>
    <p:sldId id="448" r:id="rId25"/>
    <p:sldId id="478" r:id="rId26"/>
    <p:sldId id="438" r:id="rId27"/>
    <p:sldId id="439" r:id="rId28"/>
    <p:sldId id="440" r:id="rId29"/>
    <p:sldId id="441" r:id="rId30"/>
    <p:sldId id="442" r:id="rId31"/>
    <p:sldId id="492" r:id="rId32"/>
    <p:sldId id="450" r:id="rId33"/>
    <p:sldId id="443" r:id="rId34"/>
    <p:sldId id="444" r:id="rId35"/>
    <p:sldId id="445" r:id="rId36"/>
    <p:sldId id="447" r:id="rId37"/>
    <p:sldId id="449" r:id="rId38"/>
    <p:sldId id="451" r:id="rId39"/>
    <p:sldId id="452" r:id="rId40"/>
    <p:sldId id="507" r:id="rId41"/>
    <p:sldId id="485" r:id="rId42"/>
    <p:sldId id="491" r:id="rId43"/>
    <p:sldId id="499" r:id="rId44"/>
  </p:sldIdLst>
  <p:sldSz cx="12192000" cy="6858000"/>
  <p:notesSz cx="9601200" cy="15087600"/>
  <p:embeddedFontLst>
    <p:embeddedFont>
      <p:font typeface="Calibri" panose="020F0502020204030204" pitchFamily="34" charset="0"/>
      <p:regular r:id="rId46"/>
      <p:bold r:id="rId47"/>
      <p:italic r:id="rId48"/>
      <p:boldItalic r:id="rId49"/>
    </p:embeddedFont>
    <p:embeddedFont>
      <p:font typeface="Calibri Light" panose="020F0302020204030204" pitchFamily="34" charset="0"/>
      <p:regular r:id="rId50"/>
      <p:italic r:id="rId51"/>
    </p:embeddedFont>
    <p:embeddedFont>
      <p:font typeface="HelveticaNeueLT Std Cn" panose="020B0506030502030204" pitchFamily="34" charset="0"/>
      <p:regular r:id="rId52"/>
      <p:bold r:id="rId53"/>
      <p:italic r:id="rId54"/>
      <p:boldItalic r:id="rId55"/>
    </p:embeddedFont>
    <p:embeddedFont>
      <p:font typeface="HelveticaNeueLT Std Lt Cn" panose="020B0406020202030204" pitchFamily="34" charset="0"/>
      <p:regular r:id="rId56"/>
      <p:italic r:id="rId57"/>
    </p:embeddedFont>
    <p:embeddedFont>
      <p:font typeface="HelveticaNeueLT Std Med Cn" panose="020B0606030502030204" pitchFamily="34" charset="0"/>
      <p:regular r:id="rId58"/>
      <p:bold r:id="rId59"/>
      <p:italic r:id="rId60"/>
      <p:boldItalic r:id="rId6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032" userDrawn="1">
          <p15:clr>
            <a:srgbClr val="A4A3A4"/>
          </p15:clr>
        </p15:guide>
        <p15:guide id="2" pos="288" userDrawn="1">
          <p15:clr>
            <a:srgbClr val="A4A3A4"/>
          </p15:clr>
        </p15:guide>
        <p15:guide id="3" pos="3840" userDrawn="1">
          <p15:clr>
            <a:srgbClr val="A4A3A4"/>
          </p15:clr>
        </p15:guide>
        <p15:guide id="4" orient="horz" pos="240" userDrawn="1">
          <p15:clr>
            <a:srgbClr val="A4A3A4"/>
          </p15:clr>
        </p15:guide>
        <p15:guide id="5" pos="2952" userDrawn="1">
          <p15:clr>
            <a:srgbClr val="A4A3A4"/>
          </p15:clr>
        </p15:guide>
        <p15:guide id="7" orient="horz" pos="288" userDrawn="1">
          <p15:clr>
            <a:srgbClr val="A4A3A4"/>
          </p15:clr>
        </p15:guide>
        <p15:guide id="8" orient="horz" pos="696" userDrawn="1">
          <p15:clr>
            <a:srgbClr val="A4A3A4"/>
          </p15:clr>
        </p15:guide>
        <p15:guide id="9" orient="horz" pos="624"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DD47"/>
    <a:srgbClr val="007396"/>
    <a:srgbClr val="FFFFFF"/>
    <a:srgbClr val="C55132"/>
    <a:srgbClr val="7E7D7E"/>
    <a:srgbClr val="B5A500"/>
    <a:srgbClr val="D3D3D3"/>
    <a:srgbClr val="C5C5C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180" autoAdjust="0"/>
    <p:restoredTop sz="94660"/>
  </p:normalViewPr>
  <p:slideViewPr>
    <p:cSldViewPr snapToGrid="0" showGuides="1">
      <p:cViewPr varScale="1">
        <p:scale>
          <a:sx n="108" d="100"/>
          <a:sy n="108" d="100"/>
        </p:scale>
        <p:origin x="1500" y="114"/>
      </p:cViewPr>
      <p:guideLst>
        <p:guide orient="horz" pos="4032"/>
        <p:guide pos="288"/>
        <p:guide pos="3840"/>
        <p:guide orient="horz" pos="240"/>
        <p:guide pos="2952"/>
        <p:guide orient="horz" pos="288"/>
        <p:guide orient="horz" pos="696"/>
        <p:guide orient="horz" pos="624"/>
      </p:guideLst>
    </p:cSldViewPr>
  </p:slid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font" Target="fonts/font2.fntdata"/><Relationship Id="rId50" Type="http://schemas.openxmlformats.org/officeDocument/2006/relationships/font" Target="fonts/font5.fntdata"/><Relationship Id="rId55" Type="http://schemas.openxmlformats.org/officeDocument/2006/relationships/font" Target="fonts/font10.fntdata"/><Relationship Id="rId63"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notesMaster" Target="notesMasters/notesMaster1.xml"/><Relationship Id="rId53" Type="http://schemas.openxmlformats.org/officeDocument/2006/relationships/font" Target="fonts/font8.fntdata"/><Relationship Id="rId58" Type="http://schemas.openxmlformats.org/officeDocument/2006/relationships/font" Target="fonts/font13.fntdata"/><Relationship Id="rId5" Type="http://schemas.openxmlformats.org/officeDocument/2006/relationships/slide" Target="slides/slide3.xml"/><Relationship Id="rId61" Type="http://schemas.openxmlformats.org/officeDocument/2006/relationships/font" Target="fonts/font16.fntdata"/><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font" Target="fonts/font3.fntdata"/><Relationship Id="rId56" Type="http://schemas.openxmlformats.org/officeDocument/2006/relationships/font" Target="fonts/font11.fntdata"/><Relationship Id="rId64"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font" Target="fonts/font6.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font" Target="fonts/font1.fntdata"/><Relationship Id="rId59" Type="http://schemas.openxmlformats.org/officeDocument/2006/relationships/font" Target="fonts/font14.fntdata"/><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font" Target="fonts/font9.fntdata"/><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font" Target="fonts/font4.fntdata"/><Relationship Id="rId57" Type="http://schemas.openxmlformats.org/officeDocument/2006/relationships/font" Target="fonts/font12.fntdata"/><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font" Target="fonts/font7.fntdata"/><Relationship Id="rId60" Type="http://schemas.openxmlformats.org/officeDocument/2006/relationships/font" Target="fonts/font15.fntdata"/><Relationship Id="rId65"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4160520" cy="757000"/>
          </a:xfrm>
          <a:prstGeom prst="rect">
            <a:avLst/>
          </a:prstGeom>
        </p:spPr>
        <p:txBody>
          <a:bodyPr vert="horz" lIns="141067" tIns="70533" rIns="141067" bIns="70533" rtlCol="0"/>
          <a:lstStyle>
            <a:lvl1pPr algn="l">
              <a:defRPr sz="1800"/>
            </a:lvl1pPr>
          </a:lstStyle>
          <a:p>
            <a:endParaRPr lang="en-US"/>
          </a:p>
        </p:txBody>
      </p:sp>
      <p:sp>
        <p:nvSpPr>
          <p:cNvPr id="3" name="Date Placeholder 2"/>
          <p:cNvSpPr>
            <a:spLocks noGrp="1"/>
          </p:cNvSpPr>
          <p:nvPr>
            <p:ph type="dt" idx="1"/>
          </p:nvPr>
        </p:nvSpPr>
        <p:spPr>
          <a:xfrm>
            <a:off x="5438459" y="1"/>
            <a:ext cx="4160520" cy="757000"/>
          </a:xfrm>
          <a:prstGeom prst="rect">
            <a:avLst/>
          </a:prstGeom>
        </p:spPr>
        <p:txBody>
          <a:bodyPr vert="horz" lIns="141067" tIns="70533" rIns="141067" bIns="70533" rtlCol="0"/>
          <a:lstStyle>
            <a:lvl1pPr algn="r">
              <a:defRPr sz="1800"/>
            </a:lvl1pPr>
          </a:lstStyle>
          <a:p>
            <a:fld id="{C964767A-8B8A-4300-8AF4-E565C5CFE59C}" type="datetimeFigureOut">
              <a:rPr lang="en-US" smtClean="0"/>
              <a:t>3/10/2020</a:t>
            </a:fld>
            <a:endParaRPr lang="en-US"/>
          </a:p>
        </p:txBody>
      </p:sp>
      <p:sp>
        <p:nvSpPr>
          <p:cNvPr id="4" name="Slide Image Placeholder 3"/>
          <p:cNvSpPr>
            <a:spLocks noGrp="1" noRot="1" noChangeAspect="1"/>
          </p:cNvSpPr>
          <p:nvPr>
            <p:ph type="sldImg" idx="2"/>
          </p:nvPr>
        </p:nvSpPr>
        <p:spPr>
          <a:xfrm>
            <a:off x="274638" y="1885950"/>
            <a:ext cx="9051925" cy="5092700"/>
          </a:xfrm>
          <a:prstGeom prst="rect">
            <a:avLst/>
          </a:prstGeom>
          <a:noFill/>
          <a:ln w="12700">
            <a:solidFill>
              <a:prstClr val="black"/>
            </a:solidFill>
          </a:ln>
        </p:spPr>
        <p:txBody>
          <a:bodyPr vert="horz" lIns="141067" tIns="70533" rIns="141067" bIns="70533" rtlCol="0" anchor="ctr"/>
          <a:lstStyle/>
          <a:p>
            <a:endParaRPr lang="en-US"/>
          </a:p>
        </p:txBody>
      </p:sp>
      <p:sp>
        <p:nvSpPr>
          <p:cNvPr id="5" name="Notes Placeholder 4"/>
          <p:cNvSpPr>
            <a:spLocks noGrp="1"/>
          </p:cNvSpPr>
          <p:nvPr>
            <p:ph type="body" sz="quarter" idx="3"/>
          </p:nvPr>
        </p:nvSpPr>
        <p:spPr>
          <a:xfrm>
            <a:off x="960121" y="7260907"/>
            <a:ext cx="7680960" cy="5940742"/>
          </a:xfrm>
          <a:prstGeom prst="rect">
            <a:avLst/>
          </a:prstGeom>
        </p:spPr>
        <p:txBody>
          <a:bodyPr vert="horz" lIns="141067" tIns="70533" rIns="141067" bIns="70533"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14330603"/>
            <a:ext cx="4160520" cy="756999"/>
          </a:xfrm>
          <a:prstGeom prst="rect">
            <a:avLst/>
          </a:prstGeom>
        </p:spPr>
        <p:txBody>
          <a:bodyPr vert="horz" lIns="141067" tIns="70533" rIns="141067" bIns="70533" rtlCol="0" anchor="b"/>
          <a:lstStyle>
            <a:lvl1pPr algn="l">
              <a:defRPr sz="1800"/>
            </a:lvl1pPr>
          </a:lstStyle>
          <a:p>
            <a:endParaRPr lang="en-US"/>
          </a:p>
        </p:txBody>
      </p:sp>
      <p:sp>
        <p:nvSpPr>
          <p:cNvPr id="7" name="Slide Number Placeholder 6"/>
          <p:cNvSpPr>
            <a:spLocks noGrp="1"/>
          </p:cNvSpPr>
          <p:nvPr>
            <p:ph type="sldNum" sz="quarter" idx="5"/>
          </p:nvPr>
        </p:nvSpPr>
        <p:spPr>
          <a:xfrm>
            <a:off x="5438459" y="14330603"/>
            <a:ext cx="4160520" cy="756999"/>
          </a:xfrm>
          <a:prstGeom prst="rect">
            <a:avLst/>
          </a:prstGeom>
        </p:spPr>
        <p:txBody>
          <a:bodyPr vert="horz" lIns="141067" tIns="70533" rIns="141067" bIns="70533" rtlCol="0" anchor="b"/>
          <a:lstStyle>
            <a:lvl1pPr algn="r">
              <a:defRPr sz="1800"/>
            </a:lvl1pPr>
          </a:lstStyle>
          <a:p>
            <a:fld id="{AD862960-9C58-4E29-8F22-33978A5D9A83}" type="slidenum">
              <a:rPr lang="en-US" smtClean="0"/>
              <a:t>‹#›</a:t>
            </a:fld>
            <a:endParaRPr lang="en-US"/>
          </a:p>
        </p:txBody>
      </p:sp>
    </p:spTree>
    <p:extLst>
      <p:ext uri="{BB962C8B-B14F-4D97-AF65-F5344CB8AC3E}">
        <p14:creationId xmlns:p14="http://schemas.microsoft.com/office/powerpoint/2010/main" val="14853575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94445C-199E-45A3-BE1C-E602DB21FB36}"/>
              </a:ext>
            </a:extLst>
          </p:cNvPr>
          <p:cNvSpPr>
            <a:spLocks noGrp="1"/>
          </p:cNvSpPr>
          <p:nvPr>
            <p:ph type="title"/>
          </p:nvPr>
        </p:nvSpPr>
        <p:spPr>
          <a:xfrm>
            <a:off x="357779" y="6267458"/>
            <a:ext cx="10328622" cy="348590"/>
          </a:xfrm>
        </p:spPr>
        <p:txBody>
          <a:bodyPr>
            <a:noAutofit/>
          </a:bodyPr>
          <a:lstStyle>
            <a:lvl1pPr>
              <a:defRPr sz="2800"/>
            </a:lvl1pPr>
          </a:lstStyle>
          <a:p>
            <a:r>
              <a:rPr lang="en-US" dirty="0"/>
              <a:t>Click to edit Master title style</a:t>
            </a:r>
          </a:p>
        </p:txBody>
      </p:sp>
      <p:sp>
        <p:nvSpPr>
          <p:cNvPr id="5" name="Slide Number Placeholder 4">
            <a:extLst>
              <a:ext uri="{FF2B5EF4-FFF2-40B4-BE49-F238E27FC236}">
                <a16:creationId xmlns:a16="http://schemas.microsoft.com/office/drawing/2014/main" id="{62A28D48-B7F5-4EA1-9F26-7E48667F05D7}"/>
              </a:ext>
            </a:extLst>
          </p:cNvPr>
          <p:cNvSpPr>
            <a:spLocks noGrp="1"/>
          </p:cNvSpPr>
          <p:nvPr>
            <p:ph type="sldNum" sz="quarter" idx="12"/>
          </p:nvPr>
        </p:nvSpPr>
        <p:spPr/>
        <p:txBody>
          <a:bodyPr/>
          <a:lstStyle>
            <a:lvl1pPr>
              <a:defRPr/>
            </a:lvl1pPr>
          </a:lstStyle>
          <a:p>
            <a:r>
              <a:rPr lang="en-US" dirty="0"/>
              <a:t>p </a:t>
            </a:r>
            <a:fld id="{D48DF834-3ED9-430A-B51F-30D54AEDC26A}" type="slidenum">
              <a:rPr lang="en-US" smtClean="0"/>
              <a:pPr/>
              <a:t>‹#›</a:t>
            </a:fld>
            <a:endParaRPr lang="en-US" dirty="0"/>
          </a:p>
        </p:txBody>
      </p:sp>
    </p:spTree>
    <p:extLst>
      <p:ext uri="{BB962C8B-B14F-4D97-AF65-F5344CB8AC3E}">
        <p14:creationId xmlns:p14="http://schemas.microsoft.com/office/powerpoint/2010/main" val="22249261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94445C-199E-45A3-BE1C-E602DB21FB36}"/>
              </a:ext>
            </a:extLst>
          </p:cNvPr>
          <p:cNvSpPr>
            <a:spLocks noGrp="1"/>
          </p:cNvSpPr>
          <p:nvPr>
            <p:ph type="title"/>
          </p:nvPr>
        </p:nvSpPr>
        <p:spPr>
          <a:xfrm>
            <a:off x="357779" y="6269236"/>
            <a:ext cx="10328622" cy="348590"/>
          </a:xfrm>
        </p:spPr>
        <p:txBody>
          <a:bodyPr>
            <a:noAutofit/>
          </a:bodyPr>
          <a:lstStyle>
            <a:lvl1pPr>
              <a:defRPr sz="2800"/>
            </a:lvl1pPr>
          </a:lstStyle>
          <a:p>
            <a:r>
              <a:rPr lang="en-US" dirty="0"/>
              <a:t>Click to edit Master title style</a:t>
            </a:r>
          </a:p>
        </p:txBody>
      </p:sp>
      <p:sp>
        <p:nvSpPr>
          <p:cNvPr id="5" name="Slide Number Placeholder 4">
            <a:extLst>
              <a:ext uri="{FF2B5EF4-FFF2-40B4-BE49-F238E27FC236}">
                <a16:creationId xmlns:a16="http://schemas.microsoft.com/office/drawing/2014/main" id="{62A28D48-B7F5-4EA1-9F26-7E48667F05D7}"/>
              </a:ext>
            </a:extLst>
          </p:cNvPr>
          <p:cNvSpPr>
            <a:spLocks noGrp="1"/>
          </p:cNvSpPr>
          <p:nvPr>
            <p:ph type="sldNum" sz="quarter" idx="12"/>
          </p:nvPr>
        </p:nvSpPr>
        <p:spPr/>
        <p:txBody>
          <a:bodyPr/>
          <a:lstStyle>
            <a:lvl1pPr>
              <a:defRPr/>
            </a:lvl1pPr>
          </a:lstStyle>
          <a:p>
            <a:r>
              <a:rPr lang="en-US" dirty="0"/>
              <a:t>p </a:t>
            </a:r>
            <a:fld id="{D48DF834-3ED9-430A-B51F-30D54AEDC26A}" type="slidenum">
              <a:rPr lang="en-US" smtClean="0"/>
              <a:pPr/>
              <a:t>‹#›</a:t>
            </a:fld>
            <a:endParaRPr lang="en-US" dirty="0"/>
          </a:p>
        </p:txBody>
      </p:sp>
      <p:sp>
        <p:nvSpPr>
          <p:cNvPr id="6" name="Text Placeholder 5">
            <a:extLst>
              <a:ext uri="{FF2B5EF4-FFF2-40B4-BE49-F238E27FC236}">
                <a16:creationId xmlns:a16="http://schemas.microsoft.com/office/drawing/2014/main" id="{4E36486A-1BE9-4290-BB94-50E4F78BA182}"/>
              </a:ext>
            </a:extLst>
          </p:cNvPr>
          <p:cNvSpPr>
            <a:spLocks noGrp="1"/>
          </p:cNvSpPr>
          <p:nvPr>
            <p:ph type="body" sz="quarter" idx="13"/>
          </p:nvPr>
        </p:nvSpPr>
        <p:spPr>
          <a:xfrm>
            <a:off x="665795" y="619377"/>
            <a:ext cx="5416550" cy="2109787"/>
          </a:xfrm>
          <a:prstGeom prst="rect">
            <a:avLst/>
          </a:prstGeom>
        </p:spPr>
        <p:txBody>
          <a:bodyPr/>
          <a:lstStyle>
            <a:lvl1pPr>
              <a:defRPr sz="2400">
                <a:solidFill>
                  <a:schemeClr val="tx1">
                    <a:lumMod val="65000"/>
                    <a:lumOff val="35000"/>
                  </a:schemeClr>
                </a:solidFill>
              </a:defRPr>
            </a:lvl1pPr>
            <a:lvl2pPr>
              <a:defRPr sz="2000">
                <a:solidFill>
                  <a:schemeClr val="tx1">
                    <a:lumMod val="65000"/>
                    <a:lumOff val="35000"/>
                  </a:schemeClr>
                </a:solidFill>
              </a:defRPr>
            </a:lvl2pPr>
            <a:lvl3pPr>
              <a:defRPr sz="2000">
                <a:solidFill>
                  <a:schemeClr val="tx1">
                    <a:lumMod val="65000"/>
                    <a:lumOff val="35000"/>
                  </a:schemeClr>
                </a:solidFill>
              </a:defRPr>
            </a:lvl3pPr>
            <a:lvl4pPr>
              <a:defRPr sz="2000">
                <a:solidFill>
                  <a:schemeClr val="tx1">
                    <a:lumMod val="65000"/>
                    <a:lumOff val="35000"/>
                  </a:schemeClr>
                </a:solidFill>
              </a:defRPr>
            </a:lvl4pPr>
            <a:lvl5pPr>
              <a:defRPr sz="2000">
                <a:solidFill>
                  <a:schemeClr val="tx1">
                    <a:lumMod val="65000"/>
                    <a:lumOff val="35000"/>
                  </a:schemeClr>
                </a:solidFill>
              </a:defRPr>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8838868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62A28D48-B7F5-4EA1-9F26-7E48667F05D7}"/>
              </a:ext>
            </a:extLst>
          </p:cNvPr>
          <p:cNvSpPr>
            <a:spLocks noGrp="1"/>
          </p:cNvSpPr>
          <p:nvPr>
            <p:ph type="sldNum" sz="quarter" idx="12"/>
          </p:nvPr>
        </p:nvSpPr>
        <p:spPr/>
        <p:txBody>
          <a:bodyPr/>
          <a:lstStyle>
            <a:lvl1pPr>
              <a:defRPr/>
            </a:lvl1pPr>
          </a:lstStyle>
          <a:p>
            <a:r>
              <a:rPr lang="en-US" dirty="0"/>
              <a:t>p </a:t>
            </a:r>
            <a:fld id="{D48DF834-3ED9-430A-B51F-30D54AEDC26A}" type="slidenum">
              <a:rPr lang="en-US" smtClean="0"/>
              <a:pPr/>
              <a:t>‹#›</a:t>
            </a:fld>
            <a:endParaRPr lang="en-US" dirty="0"/>
          </a:p>
        </p:txBody>
      </p:sp>
    </p:spTree>
    <p:extLst>
      <p:ext uri="{BB962C8B-B14F-4D97-AF65-F5344CB8AC3E}">
        <p14:creationId xmlns:p14="http://schemas.microsoft.com/office/powerpoint/2010/main" val="34843096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442212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893014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cSld name="3_Title Only">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0CCA887-7939-4BBF-BAA2-3AB69C3E4EA8}"/>
              </a:ext>
            </a:extLst>
          </p:cNvPr>
          <p:cNvPicPr>
            <a:picLocks noChangeAspect="1"/>
          </p:cNvPicPr>
          <p:nvPr userDrawn="1"/>
        </p:nvPicPr>
        <p:blipFill rotWithShape="1">
          <a:blip r:embed="rId2">
            <a:duotone>
              <a:schemeClr val="bg2">
                <a:shade val="45000"/>
                <a:satMod val="135000"/>
              </a:schemeClr>
              <a:prstClr val="white"/>
            </a:duotone>
            <a:alphaModFix amt="24000"/>
          </a:blip>
          <a:srcRect l="16090" t="18134" r="25662" b="32250"/>
          <a:stretch/>
        </p:blipFill>
        <p:spPr>
          <a:xfrm>
            <a:off x="0" y="-64942"/>
            <a:ext cx="12192000" cy="6922942"/>
          </a:xfrm>
          <a:prstGeom prst="rect">
            <a:avLst/>
          </a:prstGeom>
        </p:spPr>
      </p:pic>
      <p:sp>
        <p:nvSpPr>
          <p:cNvPr id="2" name="Title 1">
            <a:extLst>
              <a:ext uri="{FF2B5EF4-FFF2-40B4-BE49-F238E27FC236}">
                <a16:creationId xmlns:a16="http://schemas.microsoft.com/office/drawing/2014/main" id="{CF94445C-199E-45A3-BE1C-E602DB21FB36}"/>
              </a:ext>
            </a:extLst>
          </p:cNvPr>
          <p:cNvSpPr>
            <a:spLocks noGrp="1"/>
          </p:cNvSpPr>
          <p:nvPr>
            <p:ph type="title"/>
          </p:nvPr>
        </p:nvSpPr>
        <p:spPr>
          <a:xfrm>
            <a:off x="357779" y="6267458"/>
            <a:ext cx="10328622" cy="348590"/>
          </a:xfrm>
        </p:spPr>
        <p:txBody>
          <a:bodyPr>
            <a:noAutofit/>
          </a:bodyPr>
          <a:lstStyle>
            <a:lvl1pPr>
              <a:defRPr sz="2800"/>
            </a:lvl1pPr>
          </a:lstStyle>
          <a:p>
            <a:r>
              <a:rPr lang="en-US" dirty="0"/>
              <a:t>Click to edit Master title style</a:t>
            </a:r>
          </a:p>
        </p:txBody>
      </p:sp>
      <p:sp>
        <p:nvSpPr>
          <p:cNvPr id="5" name="Slide Number Placeholder 4">
            <a:extLst>
              <a:ext uri="{FF2B5EF4-FFF2-40B4-BE49-F238E27FC236}">
                <a16:creationId xmlns:a16="http://schemas.microsoft.com/office/drawing/2014/main" id="{62A28D48-B7F5-4EA1-9F26-7E48667F05D7}"/>
              </a:ext>
            </a:extLst>
          </p:cNvPr>
          <p:cNvSpPr>
            <a:spLocks noGrp="1"/>
          </p:cNvSpPr>
          <p:nvPr>
            <p:ph type="sldNum" sz="quarter" idx="12"/>
          </p:nvPr>
        </p:nvSpPr>
        <p:spPr/>
        <p:txBody>
          <a:bodyPr/>
          <a:lstStyle>
            <a:lvl1pPr>
              <a:defRPr/>
            </a:lvl1pPr>
          </a:lstStyle>
          <a:p>
            <a:r>
              <a:rPr lang="en-US" dirty="0"/>
              <a:t>p </a:t>
            </a:r>
            <a:fld id="{D48DF834-3ED9-430A-B51F-30D54AEDC26A}" type="slidenum">
              <a:rPr lang="en-US" smtClean="0"/>
              <a:pPr/>
              <a:t>‹#›</a:t>
            </a:fld>
            <a:endParaRPr lang="en-US" dirty="0"/>
          </a:p>
        </p:txBody>
      </p:sp>
      <p:pic>
        <p:nvPicPr>
          <p:cNvPr id="4" name="Picture 3">
            <a:extLst>
              <a:ext uri="{FF2B5EF4-FFF2-40B4-BE49-F238E27FC236}">
                <a16:creationId xmlns:a16="http://schemas.microsoft.com/office/drawing/2014/main" id="{3AE55604-A53D-4B3E-86B9-E08A7A0CD78E}"/>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5984" b="5911"/>
          <a:stretch/>
        </p:blipFill>
        <p:spPr>
          <a:xfrm>
            <a:off x="1361003" y="643738"/>
            <a:ext cx="1007091" cy="5051512"/>
          </a:xfrm>
          <a:prstGeom prst="rect">
            <a:avLst/>
          </a:prstGeom>
        </p:spPr>
      </p:pic>
    </p:spTree>
    <p:extLst>
      <p:ext uri="{BB962C8B-B14F-4D97-AF65-F5344CB8AC3E}">
        <p14:creationId xmlns:p14="http://schemas.microsoft.com/office/powerpoint/2010/main" val="44839295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6.xml"/><Relationship Id="rId1" Type="http://schemas.openxmlformats.org/officeDocument/2006/relationships/slideLayout" Target="../slideLayouts/slideLayout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5FB12E7-70F3-4251-AF2B-D57A7DC09672}"/>
              </a:ext>
            </a:extLst>
          </p:cNvPr>
          <p:cNvSpPr>
            <a:spLocks noGrp="1"/>
          </p:cNvSpPr>
          <p:nvPr>
            <p:ph type="title"/>
          </p:nvPr>
        </p:nvSpPr>
        <p:spPr>
          <a:xfrm>
            <a:off x="357779" y="6261364"/>
            <a:ext cx="9254139" cy="348590"/>
          </a:xfrm>
          <a:prstGeom prst="rect">
            <a:avLst/>
          </a:prstGeom>
        </p:spPr>
        <p:txBody>
          <a:bodyPr vert="horz" lIns="91440" tIns="45720" rIns="91440" bIns="45720" rtlCol="0" anchor="ctr">
            <a:noAutofit/>
          </a:bodyPr>
          <a:lstStyle/>
          <a:p>
            <a:r>
              <a:rPr lang="en-US" dirty="0"/>
              <a:t>Heading Style</a:t>
            </a:r>
          </a:p>
        </p:txBody>
      </p:sp>
      <p:sp>
        <p:nvSpPr>
          <p:cNvPr id="6" name="Slide Number Placeholder 5">
            <a:extLst>
              <a:ext uri="{FF2B5EF4-FFF2-40B4-BE49-F238E27FC236}">
                <a16:creationId xmlns:a16="http://schemas.microsoft.com/office/drawing/2014/main" id="{9548A134-2E4C-42FF-A0CB-224AE24C3515}"/>
              </a:ext>
            </a:extLst>
          </p:cNvPr>
          <p:cNvSpPr>
            <a:spLocks noGrp="1"/>
          </p:cNvSpPr>
          <p:nvPr>
            <p:ph type="sldNum" sz="quarter" idx="4"/>
          </p:nvPr>
        </p:nvSpPr>
        <p:spPr>
          <a:xfrm>
            <a:off x="10162150" y="6359080"/>
            <a:ext cx="1567009" cy="365125"/>
          </a:xfrm>
          <a:prstGeom prst="rect">
            <a:avLst/>
          </a:prstGeom>
        </p:spPr>
        <p:txBody>
          <a:bodyPr vert="horz" lIns="91440" tIns="45720" rIns="91440" bIns="45720" rtlCol="0" anchor="ctr"/>
          <a:lstStyle>
            <a:lvl1pPr algn="r">
              <a:defRPr sz="1200">
                <a:solidFill>
                  <a:srgbClr val="7E7D7E"/>
                </a:solidFill>
                <a:latin typeface="HelveticaNeueLT Std Lt Cn" panose="020B0406020202030204" pitchFamily="34" charset="0"/>
              </a:defRPr>
            </a:lvl1pPr>
          </a:lstStyle>
          <a:p>
            <a:r>
              <a:rPr lang="en-US" dirty="0"/>
              <a:t>p </a:t>
            </a:r>
            <a:fld id="{D48DF834-3ED9-430A-B51F-30D54AEDC26A}" type="slidenum">
              <a:rPr lang="en-US" smtClean="0"/>
              <a:pPr/>
              <a:t>‹#›</a:t>
            </a:fld>
            <a:endParaRPr lang="en-US" dirty="0"/>
          </a:p>
        </p:txBody>
      </p:sp>
      <p:pic>
        <p:nvPicPr>
          <p:cNvPr id="10" name="Picture 9">
            <a:extLst>
              <a:ext uri="{FF2B5EF4-FFF2-40B4-BE49-F238E27FC236}">
                <a16:creationId xmlns:a16="http://schemas.microsoft.com/office/drawing/2014/main" id="{88852B94-3DDD-4D21-9705-66D5E1785210}"/>
              </a:ext>
            </a:extLst>
          </p:cNvPr>
          <p:cNvPicPr>
            <a:picLocks noChangeAspect="1"/>
          </p:cNvPicPr>
          <p:nvPr userDrawn="1"/>
        </p:nvPicPr>
        <p:blipFill>
          <a:blip r:embed="rId6"/>
          <a:stretch>
            <a:fillRect/>
          </a:stretch>
        </p:blipFill>
        <p:spPr>
          <a:xfrm>
            <a:off x="11729159" y="6261364"/>
            <a:ext cx="462841" cy="462841"/>
          </a:xfrm>
          <a:prstGeom prst="rect">
            <a:avLst/>
          </a:prstGeom>
        </p:spPr>
      </p:pic>
    </p:spTree>
    <p:extLst>
      <p:ext uri="{BB962C8B-B14F-4D97-AF65-F5344CB8AC3E}">
        <p14:creationId xmlns:p14="http://schemas.microsoft.com/office/powerpoint/2010/main" val="2997684405"/>
      </p:ext>
    </p:extLst>
  </p:cSld>
  <p:clrMap bg1="lt1" tx1="dk1" bg2="lt2" tx2="dk2" accent1="accent1" accent2="accent2" accent3="accent3" accent4="accent4" accent5="accent5" accent6="accent6" hlink="hlink" folHlink="folHlink"/>
  <p:sldLayoutIdLst>
    <p:sldLayoutId id="2147483654" r:id="rId1"/>
    <p:sldLayoutId id="2147483661" r:id="rId2"/>
    <p:sldLayoutId id="2147483660" r:id="rId3"/>
    <p:sldLayoutId id="2147483671" r:id="rId4"/>
  </p:sldLayoutIdLst>
  <p:hf hdr="0" ftr="0" dt="0"/>
  <p:txStyles>
    <p:titleStyle>
      <a:lvl1pPr algn="l" defTabSz="914400" rtl="0" eaLnBrk="1" latinLnBrk="0" hangingPunct="1">
        <a:lnSpc>
          <a:spcPct val="90000"/>
        </a:lnSpc>
        <a:spcBef>
          <a:spcPct val="0"/>
        </a:spcBef>
        <a:buNone/>
        <a:defRPr sz="2800" kern="1200">
          <a:solidFill>
            <a:srgbClr val="7E7D7E"/>
          </a:solidFill>
          <a:latin typeface="HelveticaNeueLT Std Med Cn" panose="020B0606030502030204" pitchFamily="34" charset="0"/>
          <a:ea typeface="+mj-ea"/>
          <a:cs typeface="+mj-cs"/>
        </a:defRPr>
      </a:lvl1pPr>
    </p:titleStyle>
    <p:bodyStyle>
      <a:lvl1pPr marL="228600" indent="-228600" algn="l" defTabSz="914400" rtl="0" eaLnBrk="1" latinLnBrk="0" hangingPunct="1">
        <a:lnSpc>
          <a:spcPct val="90000"/>
        </a:lnSpc>
        <a:spcBef>
          <a:spcPts val="1000"/>
        </a:spcBef>
        <a:buClr>
          <a:srgbClr val="7E7D7E"/>
        </a:buClr>
        <a:buSzPct val="90000"/>
        <a:buFont typeface="Wingdings" panose="05000000000000000000" pitchFamily="2" charset="2"/>
        <a:buChar char="§"/>
        <a:defRPr sz="2400" kern="1200">
          <a:solidFill>
            <a:schemeClr val="bg2">
              <a:lumMod val="25000"/>
            </a:schemeClr>
          </a:solidFill>
          <a:latin typeface="HelveticaNeueLT Std Lt Cn" panose="020B040602020203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bg2">
              <a:lumMod val="25000"/>
            </a:schemeClr>
          </a:solidFill>
          <a:latin typeface="HelveticaNeueLT Std Lt Cn" panose="020B0406020202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2">
              <a:lumMod val="25000"/>
            </a:schemeClr>
          </a:solidFill>
          <a:latin typeface="HelveticaNeueLT Std Lt Cn" panose="020B040602020203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2">
              <a:lumMod val="25000"/>
            </a:schemeClr>
          </a:solidFill>
          <a:latin typeface="HelveticaNeueLT Std Lt Cn" panose="020B0406020202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2">
              <a:lumMod val="25000"/>
            </a:schemeClr>
          </a:solidFill>
          <a:latin typeface="HelveticaNeueLT Std Lt Cn" panose="020B04060202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53777048"/>
      </p:ext>
    </p:extLst>
  </p:cSld>
  <p:clrMap bg1="lt1" tx1="dk1" bg2="lt2" tx2="dk2" accent1="accent1" accent2="accent2" accent3="accent3" accent4="accent4" accent5="accent5" accent6="accent6" hlink="hlink" folHlink="folHlink"/>
  <p:sldLayoutIdLst>
    <p:sldLayoutId id="2147483670" r:id="rId1"/>
    <p:sldLayoutId id="2147483672"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g"/><Relationship Id="rId1" Type="http://schemas.openxmlformats.org/officeDocument/2006/relationships/slideLayout" Target="../slideLayouts/slideLayout5.xm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slideLayout" Target="../slideLayouts/slideLayout2.xml"/><Relationship Id="rId1" Type="http://schemas.openxmlformats.org/officeDocument/2006/relationships/themeOverride" Target="../theme/themeOverride1.xml"/></Relationships>
</file>

<file path=ppt/slides/_rels/slide17.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jp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6.jp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6.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6.jp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26.jp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26.jp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33.jp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6.jp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26.jp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36.wmf"/><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37.wmf"/><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39.wmf"/><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jpg"/><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41.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42.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43.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44.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45.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46.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g"/><Relationship Id="rId1" Type="http://schemas.openxmlformats.org/officeDocument/2006/relationships/slideLayout" Target="../slideLayouts/slideLayout4.xml"/><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F52A7186-9E57-4379-B922-72273192D26A}"/>
              </a:ext>
            </a:extLst>
          </p:cNvPr>
          <p:cNvPicPr>
            <a:picLocks noChangeAspect="1"/>
          </p:cNvPicPr>
          <p:nvPr/>
        </p:nvPicPr>
        <p:blipFill rotWithShape="1">
          <a:blip r:embed="rId2">
            <a:duotone>
              <a:schemeClr val="bg2">
                <a:shade val="45000"/>
                <a:satMod val="135000"/>
              </a:schemeClr>
              <a:prstClr val="white"/>
            </a:duotone>
            <a:alphaModFix amt="24000"/>
          </a:blip>
          <a:srcRect l="16090" t="18134" r="25662" b="32250"/>
          <a:stretch/>
        </p:blipFill>
        <p:spPr>
          <a:xfrm>
            <a:off x="0" y="-64942"/>
            <a:ext cx="12192000" cy="6922942"/>
          </a:xfrm>
          <a:prstGeom prst="rect">
            <a:avLst/>
          </a:prstGeom>
        </p:spPr>
      </p:pic>
      <p:grpSp>
        <p:nvGrpSpPr>
          <p:cNvPr id="7" name="Group 6">
            <a:extLst>
              <a:ext uri="{FF2B5EF4-FFF2-40B4-BE49-F238E27FC236}">
                <a16:creationId xmlns:a16="http://schemas.microsoft.com/office/drawing/2014/main" id="{E47E830C-6443-4838-B833-5659AF3F3AFD}"/>
              </a:ext>
            </a:extLst>
          </p:cNvPr>
          <p:cNvGrpSpPr/>
          <p:nvPr/>
        </p:nvGrpSpPr>
        <p:grpSpPr>
          <a:xfrm>
            <a:off x="27716" y="1863333"/>
            <a:ext cx="12144330" cy="1435742"/>
            <a:chOff x="27716" y="3709722"/>
            <a:chExt cx="12144330" cy="1435742"/>
          </a:xfrm>
        </p:grpSpPr>
        <p:cxnSp>
          <p:nvCxnSpPr>
            <p:cNvPr id="3" name="Straight Connector 2">
              <a:extLst>
                <a:ext uri="{FF2B5EF4-FFF2-40B4-BE49-F238E27FC236}">
                  <a16:creationId xmlns:a16="http://schemas.microsoft.com/office/drawing/2014/main" id="{27146853-03BE-4E95-A800-5CFE9871E586}"/>
                </a:ext>
              </a:extLst>
            </p:cNvPr>
            <p:cNvCxnSpPr>
              <a:cxnSpLocks/>
            </p:cNvCxnSpPr>
            <p:nvPr/>
          </p:nvCxnSpPr>
          <p:spPr>
            <a:xfrm>
              <a:off x="726357" y="4325038"/>
              <a:ext cx="10963335" cy="0"/>
            </a:xfrm>
            <a:prstGeom prst="line">
              <a:avLst/>
            </a:prstGeom>
            <a:ln w="215900">
              <a:solidFill>
                <a:srgbClr val="FFDD47"/>
              </a:solidFill>
            </a:ln>
          </p:spPr>
          <p:style>
            <a:lnRef idx="1">
              <a:schemeClr val="accent1"/>
            </a:lnRef>
            <a:fillRef idx="0">
              <a:schemeClr val="accent1"/>
            </a:fillRef>
            <a:effectRef idx="0">
              <a:schemeClr val="accent1"/>
            </a:effectRef>
            <a:fontRef idx="minor">
              <a:schemeClr val="tx1"/>
            </a:fontRef>
          </p:style>
        </p:cxnSp>
        <p:sp>
          <p:nvSpPr>
            <p:cNvPr id="20" name="Text Placeholder 7">
              <a:extLst>
                <a:ext uri="{FF2B5EF4-FFF2-40B4-BE49-F238E27FC236}">
                  <a16:creationId xmlns:a16="http://schemas.microsoft.com/office/drawing/2014/main" id="{E278B98A-B95D-453A-833F-0B6AF147DCBC}"/>
                </a:ext>
              </a:extLst>
            </p:cNvPr>
            <p:cNvSpPr txBox="1">
              <a:spLocks/>
            </p:cNvSpPr>
            <p:nvPr/>
          </p:nvSpPr>
          <p:spPr>
            <a:xfrm>
              <a:off x="27716" y="3709722"/>
              <a:ext cx="12144330" cy="1435742"/>
            </a:xfrm>
            <a:prstGeom prst="rect">
              <a:avLst/>
            </a:prstGeom>
          </p:spPr>
          <p:txBody>
            <a:bodyPr>
              <a:noAutofit/>
            </a:bodyPr>
            <a:lstStyle>
              <a:defPPr>
                <a:defRPr lang="en-US"/>
              </a:defPPr>
              <a:lvl1pPr indent="0">
                <a:lnSpc>
                  <a:spcPct val="90000"/>
                </a:lnSpc>
                <a:spcBef>
                  <a:spcPts val="1000"/>
                </a:spcBef>
                <a:buFont typeface="Arial" panose="020B0604020202020204" pitchFamily="34" charset="0"/>
                <a:buNone/>
                <a:defRPr sz="3000">
                  <a:solidFill>
                    <a:srgbClr val="7E7D7E"/>
                  </a:solidFill>
                  <a:latin typeface="HelveticaNeueLT Std Med Cn" panose="020B0606030502030204" pitchFamily="34" charset="0"/>
                  <a:ea typeface="+mj-ea"/>
                  <a:cs typeface="+mj-cs"/>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algn="ctr"/>
              <a:r>
                <a:rPr lang="en-US" sz="5200" dirty="0"/>
                <a:t>DOORS AND HARDWARE FOR HEALTHCARE</a:t>
              </a:r>
            </a:p>
          </p:txBody>
        </p:sp>
      </p:grpSp>
      <p:pic>
        <p:nvPicPr>
          <p:cNvPr id="21" name="Picture 20">
            <a:extLst>
              <a:ext uri="{FF2B5EF4-FFF2-40B4-BE49-F238E27FC236}">
                <a16:creationId xmlns:a16="http://schemas.microsoft.com/office/drawing/2014/main" id="{13AF6081-3A2A-4026-B885-D302718212C7}"/>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8188605" y="5490662"/>
            <a:ext cx="3709128" cy="1165591"/>
          </a:xfrm>
          <a:prstGeom prst="rect">
            <a:avLst/>
          </a:prstGeom>
        </p:spPr>
      </p:pic>
      <p:sp>
        <p:nvSpPr>
          <p:cNvPr id="19" name="Text Placeholder 7">
            <a:extLst>
              <a:ext uri="{FF2B5EF4-FFF2-40B4-BE49-F238E27FC236}">
                <a16:creationId xmlns:a16="http://schemas.microsoft.com/office/drawing/2014/main" id="{6A975679-8A1C-499E-9A1A-E5C16242F567}"/>
              </a:ext>
            </a:extLst>
          </p:cNvPr>
          <p:cNvSpPr txBox="1">
            <a:spLocks/>
          </p:cNvSpPr>
          <p:nvPr/>
        </p:nvSpPr>
        <p:spPr>
          <a:xfrm>
            <a:off x="4091176" y="6305123"/>
            <a:ext cx="4306803" cy="607946"/>
          </a:xfrm>
          <a:prstGeom prst="rect">
            <a:avLst/>
          </a:prstGeom>
        </p:spPr>
        <p:txBody>
          <a:bodyPr>
            <a:noAutofit/>
          </a:bodyPr>
          <a:lstStyle>
            <a:defPPr>
              <a:defRPr lang="en-US"/>
            </a:defPPr>
            <a:lvl1pPr indent="0">
              <a:lnSpc>
                <a:spcPct val="90000"/>
              </a:lnSpc>
              <a:spcBef>
                <a:spcPts val="1000"/>
              </a:spcBef>
              <a:buFont typeface="Arial" panose="020B0604020202020204" pitchFamily="34" charset="0"/>
              <a:buNone/>
              <a:defRPr sz="3000">
                <a:solidFill>
                  <a:srgbClr val="7E7D7E"/>
                </a:solidFill>
                <a:latin typeface="HelveticaNeueLT Std Med Cn" panose="020B0606030502030204" pitchFamily="34" charset="0"/>
                <a:ea typeface="+mj-ea"/>
                <a:cs typeface="+mj-cs"/>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algn="r">
              <a:spcBef>
                <a:spcPts val="0"/>
              </a:spcBef>
              <a:spcAft>
                <a:spcPts val="300"/>
              </a:spcAft>
            </a:pPr>
            <a:r>
              <a:rPr lang="en-US" sz="1400" b="1" dirty="0">
                <a:solidFill>
                  <a:schemeClr val="bg2">
                    <a:lumMod val="50000"/>
                  </a:schemeClr>
                </a:solidFill>
                <a:latin typeface="HelveticaNeueLT Std Lt Cn" panose="020B0406020202030204" pitchFamily="34" charset="0"/>
                <a:cs typeface="Gotham Light" pitchFamily="50" charset="0"/>
              </a:rPr>
              <a:t>march 12, 2020  |  spring seminar  |</a:t>
            </a:r>
            <a:endParaRPr lang="en-US" sz="2400" dirty="0">
              <a:latin typeface="HelveticaNeueLT Std Lt Cn" panose="020B0406020202030204" pitchFamily="34" charset="0"/>
            </a:endParaRPr>
          </a:p>
        </p:txBody>
      </p:sp>
      <p:sp>
        <p:nvSpPr>
          <p:cNvPr id="23" name="Text Placeholder 7">
            <a:extLst>
              <a:ext uri="{FF2B5EF4-FFF2-40B4-BE49-F238E27FC236}">
                <a16:creationId xmlns:a16="http://schemas.microsoft.com/office/drawing/2014/main" id="{C1C52271-D93F-40F6-882A-134B996F00C7}"/>
              </a:ext>
            </a:extLst>
          </p:cNvPr>
          <p:cNvSpPr txBox="1">
            <a:spLocks/>
          </p:cNvSpPr>
          <p:nvPr/>
        </p:nvSpPr>
        <p:spPr>
          <a:xfrm>
            <a:off x="2254048" y="2992786"/>
            <a:ext cx="5587829" cy="2659212"/>
          </a:xfrm>
          <a:prstGeom prst="rect">
            <a:avLst/>
          </a:prstGeom>
        </p:spPr>
        <p:txBody>
          <a:bodyPr>
            <a:normAutofit/>
          </a:bodyPr>
          <a:lstStyle>
            <a:defPPr>
              <a:defRPr lang="en-US"/>
            </a:defPPr>
            <a:lvl1pPr indent="0">
              <a:lnSpc>
                <a:spcPct val="90000"/>
              </a:lnSpc>
              <a:spcBef>
                <a:spcPts val="1000"/>
              </a:spcBef>
              <a:buFont typeface="Arial" panose="020B0604020202020204" pitchFamily="34" charset="0"/>
              <a:buNone/>
              <a:defRPr sz="3000">
                <a:solidFill>
                  <a:srgbClr val="7E7D7E"/>
                </a:solidFill>
                <a:latin typeface="HelveticaNeueLT Std Med Cn" panose="020B0606030502030204" pitchFamily="34" charset="0"/>
                <a:ea typeface="+mj-ea"/>
                <a:cs typeface="+mj-cs"/>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a:spcBef>
                <a:spcPts val="400"/>
              </a:spcBef>
              <a:spcAft>
                <a:spcPts val="300"/>
              </a:spcAft>
            </a:pPr>
            <a:r>
              <a:rPr lang="en-US" sz="2400" dirty="0"/>
              <a:t>PRESENTERS:</a:t>
            </a:r>
          </a:p>
          <a:p>
            <a:pPr>
              <a:lnSpc>
                <a:spcPct val="100000"/>
              </a:lnSpc>
              <a:spcBef>
                <a:spcPts val="0"/>
              </a:spcBef>
              <a:spcAft>
                <a:spcPts val="1200"/>
              </a:spcAft>
            </a:pPr>
            <a:r>
              <a:rPr lang="en-US" sz="2000" dirty="0">
                <a:latin typeface="HelveticaNeueLT Std Cn" panose="020B0506030502030204" pitchFamily="34" charset="0"/>
              </a:rPr>
              <a:t>Greg Meyer </a:t>
            </a:r>
            <a:r>
              <a:rPr lang="en-US" sz="1400" dirty="0">
                <a:latin typeface="HelveticaNeueLT Std Lt Cn" panose="020B0406020202030204" pitchFamily="34" charset="0"/>
              </a:rPr>
              <a:t>AIA, LEED AP</a:t>
            </a:r>
            <a:r>
              <a:rPr lang="en-US" sz="1800" dirty="0">
                <a:latin typeface="HelveticaNeueLT Std Lt Cn" panose="020B0406020202030204" pitchFamily="34" charset="0"/>
              </a:rPr>
              <a:t> </a:t>
            </a:r>
            <a:r>
              <a:rPr lang="en-US" sz="2000" dirty="0">
                <a:latin typeface="HelveticaNeueLT Std Lt Cn" panose="020B0406020202030204" pitchFamily="34" charset="0"/>
              </a:rPr>
              <a:t>Architect</a:t>
            </a:r>
            <a:br>
              <a:rPr lang="en-US" sz="2000" dirty="0">
                <a:latin typeface="HelveticaNeueLT Std Cn" panose="020B0506030502030204" pitchFamily="34" charset="0"/>
              </a:rPr>
            </a:br>
            <a:r>
              <a:rPr lang="en-US" sz="2000" dirty="0" err="1">
                <a:latin typeface="HelveticaNeueLT Std Cn" panose="020B0506030502030204" pitchFamily="34" charset="0"/>
              </a:rPr>
              <a:t>Flad</a:t>
            </a:r>
            <a:r>
              <a:rPr lang="en-US" sz="2000" dirty="0">
                <a:latin typeface="HelveticaNeueLT Std Cn" panose="020B0506030502030204" pitchFamily="34" charset="0"/>
              </a:rPr>
              <a:t> Architects</a:t>
            </a:r>
          </a:p>
          <a:p>
            <a:pPr>
              <a:lnSpc>
                <a:spcPct val="100000"/>
              </a:lnSpc>
              <a:spcBef>
                <a:spcPts val="0"/>
              </a:spcBef>
            </a:pPr>
            <a:r>
              <a:rPr lang="en-US" sz="2000" dirty="0">
                <a:latin typeface="HelveticaNeueLT Std Cn" panose="020B0506030502030204" pitchFamily="34" charset="0"/>
              </a:rPr>
              <a:t>Ramon Moll</a:t>
            </a:r>
            <a:r>
              <a:rPr lang="en-US" sz="1400" dirty="0">
                <a:latin typeface="HelveticaNeueLT Std Cn" panose="020B0506030502030204" pitchFamily="34" charset="0"/>
              </a:rPr>
              <a:t> </a:t>
            </a:r>
            <a:r>
              <a:rPr lang="en-US" sz="1400" dirty="0">
                <a:latin typeface="HelveticaNeueLT Std Lt Cn" panose="020B0406020202030204" pitchFamily="34" charset="0"/>
              </a:rPr>
              <a:t>AIA, NCARB</a:t>
            </a:r>
            <a:r>
              <a:rPr lang="en-US" sz="1800" dirty="0">
                <a:latin typeface="HelveticaNeueLT Std Lt Cn" panose="020B0406020202030204" pitchFamily="34" charset="0"/>
              </a:rPr>
              <a:t> </a:t>
            </a:r>
            <a:r>
              <a:rPr lang="en-US" sz="2000" dirty="0">
                <a:latin typeface="HelveticaNeueLT Std Lt Cn" panose="020B0406020202030204" pitchFamily="34" charset="0"/>
              </a:rPr>
              <a:t>Architect</a:t>
            </a:r>
            <a:endParaRPr lang="en-US" sz="2000" dirty="0">
              <a:latin typeface="HelveticaNeueLT Std Cn" panose="020B0506030502030204" pitchFamily="34" charset="0"/>
            </a:endParaRPr>
          </a:p>
          <a:p>
            <a:pPr>
              <a:lnSpc>
                <a:spcPct val="100000"/>
              </a:lnSpc>
              <a:spcBef>
                <a:spcPts val="0"/>
              </a:spcBef>
            </a:pPr>
            <a:r>
              <a:rPr lang="en-US" sz="2000" dirty="0" err="1">
                <a:latin typeface="HelveticaNeueLT Std Cn" panose="020B0506030502030204" pitchFamily="34" charset="0"/>
              </a:rPr>
              <a:t>Flad</a:t>
            </a:r>
            <a:r>
              <a:rPr lang="en-US" sz="2000" dirty="0">
                <a:latin typeface="HelveticaNeueLT Std Cn" panose="020B0506030502030204" pitchFamily="34" charset="0"/>
              </a:rPr>
              <a:t> Architects</a:t>
            </a:r>
          </a:p>
          <a:p>
            <a:pPr>
              <a:spcBef>
                <a:spcPts val="300"/>
              </a:spcBef>
            </a:pPr>
            <a:endParaRPr lang="en-US" sz="2400" dirty="0"/>
          </a:p>
        </p:txBody>
      </p:sp>
      <p:pic>
        <p:nvPicPr>
          <p:cNvPr id="11" name="Picture 10" descr="A picture containing drawing&#10;&#10;Description automatically generated">
            <a:extLst>
              <a:ext uri="{FF2B5EF4-FFF2-40B4-BE49-F238E27FC236}">
                <a16:creationId xmlns:a16="http://schemas.microsoft.com/office/drawing/2014/main" id="{A3B2FA56-400E-4B5A-83DC-1213EE1D3398}"/>
              </a:ext>
            </a:extLst>
          </p:cNvPr>
          <p:cNvPicPr>
            <a:picLocks noChangeAspect="1"/>
          </p:cNvPicPr>
          <p:nvPr/>
        </p:nvPicPr>
        <p:blipFill>
          <a:blip r:embed="rId4"/>
          <a:stretch>
            <a:fillRect/>
          </a:stretch>
        </p:blipFill>
        <p:spPr>
          <a:xfrm>
            <a:off x="1454371" y="3077193"/>
            <a:ext cx="688984" cy="688984"/>
          </a:xfrm>
          <a:prstGeom prst="rect">
            <a:avLst/>
          </a:prstGeom>
        </p:spPr>
      </p:pic>
    </p:spTree>
    <p:extLst>
      <p:ext uri="{BB962C8B-B14F-4D97-AF65-F5344CB8AC3E}">
        <p14:creationId xmlns:p14="http://schemas.microsoft.com/office/powerpoint/2010/main" val="30826884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BCCF32-F4E4-431A-90DB-749354010EA3}"/>
              </a:ext>
            </a:extLst>
          </p:cNvPr>
          <p:cNvSpPr>
            <a:spLocks noGrp="1"/>
          </p:cNvSpPr>
          <p:nvPr>
            <p:ph type="title"/>
          </p:nvPr>
        </p:nvSpPr>
        <p:spPr/>
        <p:txBody>
          <a:bodyPr/>
          <a:lstStyle/>
          <a:p>
            <a:r>
              <a:rPr lang="en-US" dirty="0"/>
              <a:t>Hartford Hospital Fire – 1961</a:t>
            </a:r>
          </a:p>
        </p:txBody>
      </p:sp>
      <p:sp>
        <p:nvSpPr>
          <p:cNvPr id="3" name="Slide Number Placeholder 2">
            <a:extLst>
              <a:ext uri="{FF2B5EF4-FFF2-40B4-BE49-F238E27FC236}">
                <a16:creationId xmlns:a16="http://schemas.microsoft.com/office/drawing/2014/main" id="{99AAB368-0EFE-4E7E-B2CE-8D8F7794A51D}"/>
              </a:ext>
            </a:extLst>
          </p:cNvPr>
          <p:cNvSpPr>
            <a:spLocks noGrp="1"/>
          </p:cNvSpPr>
          <p:nvPr>
            <p:ph type="sldNum" sz="quarter" idx="12"/>
          </p:nvPr>
        </p:nvSpPr>
        <p:spPr/>
        <p:txBody>
          <a:bodyPr/>
          <a:lstStyle/>
          <a:p>
            <a:r>
              <a:rPr lang="en-US"/>
              <a:t>p </a:t>
            </a:r>
            <a:fld id="{D48DF834-3ED9-430A-B51F-30D54AEDC26A}" type="slidenum">
              <a:rPr lang="en-US" smtClean="0"/>
              <a:pPr/>
              <a:t>10</a:t>
            </a:fld>
            <a:endParaRPr lang="en-US" dirty="0"/>
          </a:p>
        </p:txBody>
      </p:sp>
      <p:grpSp>
        <p:nvGrpSpPr>
          <p:cNvPr id="4" name="Group 3">
            <a:extLst>
              <a:ext uri="{FF2B5EF4-FFF2-40B4-BE49-F238E27FC236}">
                <a16:creationId xmlns:a16="http://schemas.microsoft.com/office/drawing/2014/main" id="{DC7626C8-8E30-497A-82EF-55D848DE4886}"/>
              </a:ext>
            </a:extLst>
          </p:cNvPr>
          <p:cNvGrpSpPr/>
          <p:nvPr/>
        </p:nvGrpSpPr>
        <p:grpSpPr>
          <a:xfrm>
            <a:off x="100923" y="1060235"/>
            <a:ext cx="10585479" cy="4421594"/>
            <a:chOff x="100923" y="1031360"/>
            <a:chExt cx="10213645" cy="4266277"/>
          </a:xfrm>
        </p:grpSpPr>
        <p:pic>
          <p:nvPicPr>
            <p:cNvPr id="17" name="Picture 16">
              <a:extLst>
                <a:ext uri="{FF2B5EF4-FFF2-40B4-BE49-F238E27FC236}">
                  <a16:creationId xmlns:a16="http://schemas.microsoft.com/office/drawing/2014/main" id="{A4B9CA84-EEA3-4CA2-AD20-20DF3BCB0CC0}"/>
                </a:ext>
              </a:extLst>
            </p:cNvPr>
            <p:cNvPicPr>
              <a:picLocks noChangeAspect="1"/>
            </p:cNvPicPr>
            <p:nvPr/>
          </p:nvPicPr>
          <p:blipFill rotWithShape="1">
            <a:blip r:embed="rId2"/>
            <a:srcRect t="-5381" r="2099" b="5283"/>
            <a:stretch/>
          </p:blipFill>
          <p:spPr>
            <a:xfrm>
              <a:off x="3206311" y="1031360"/>
              <a:ext cx="7108255" cy="999608"/>
            </a:xfrm>
            <a:prstGeom prst="rect">
              <a:avLst/>
            </a:prstGeom>
          </p:spPr>
        </p:pic>
        <p:pic>
          <p:nvPicPr>
            <p:cNvPr id="8" name="Picture 7">
              <a:extLst>
                <a:ext uri="{FF2B5EF4-FFF2-40B4-BE49-F238E27FC236}">
                  <a16:creationId xmlns:a16="http://schemas.microsoft.com/office/drawing/2014/main" id="{FA671517-CFEF-4DCD-BBF1-A0E5C2D846D8}"/>
                </a:ext>
              </a:extLst>
            </p:cNvPr>
            <p:cNvPicPr>
              <a:picLocks noChangeAspect="1"/>
            </p:cNvPicPr>
            <p:nvPr/>
          </p:nvPicPr>
          <p:blipFill rotWithShape="1">
            <a:blip r:embed="rId3"/>
            <a:srcRect t="2112"/>
            <a:stretch/>
          </p:blipFill>
          <p:spPr>
            <a:xfrm>
              <a:off x="100923" y="1084623"/>
              <a:ext cx="3105387" cy="4213013"/>
            </a:xfrm>
            <a:prstGeom prst="rect">
              <a:avLst/>
            </a:prstGeom>
          </p:spPr>
        </p:pic>
        <p:pic>
          <p:nvPicPr>
            <p:cNvPr id="12" name="Picture 11">
              <a:extLst>
                <a:ext uri="{FF2B5EF4-FFF2-40B4-BE49-F238E27FC236}">
                  <a16:creationId xmlns:a16="http://schemas.microsoft.com/office/drawing/2014/main" id="{F8DF9370-CE75-42BF-B999-8525892B5FC3}"/>
                </a:ext>
              </a:extLst>
            </p:cNvPr>
            <p:cNvPicPr>
              <a:picLocks noChangeAspect="1"/>
            </p:cNvPicPr>
            <p:nvPr/>
          </p:nvPicPr>
          <p:blipFill rotWithShape="1">
            <a:blip r:embed="rId4"/>
            <a:srcRect l="19380" r="23019"/>
            <a:stretch/>
          </p:blipFill>
          <p:spPr>
            <a:xfrm>
              <a:off x="6923027" y="2162841"/>
              <a:ext cx="3391541" cy="3134795"/>
            </a:xfrm>
            <a:prstGeom prst="rect">
              <a:avLst/>
            </a:prstGeom>
          </p:spPr>
        </p:pic>
        <p:pic>
          <p:nvPicPr>
            <p:cNvPr id="13" name="Picture 12">
              <a:extLst>
                <a:ext uri="{FF2B5EF4-FFF2-40B4-BE49-F238E27FC236}">
                  <a16:creationId xmlns:a16="http://schemas.microsoft.com/office/drawing/2014/main" id="{C91E5B40-0135-4A0D-8126-F59FB16465EB}"/>
                </a:ext>
              </a:extLst>
            </p:cNvPr>
            <p:cNvPicPr>
              <a:picLocks noChangeAspect="1"/>
            </p:cNvPicPr>
            <p:nvPr/>
          </p:nvPicPr>
          <p:blipFill rotWithShape="1">
            <a:blip r:embed="rId5"/>
            <a:srcRect l="8315" r="24037"/>
            <a:stretch/>
          </p:blipFill>
          <p:spPr>
            <a:xfrm>
              <a:off x="3285459" y="2162842"/>
              <a:ext cx="3530109" cy="3134795"/>
            </a:xfrm>
            <a:prstGeom prst="rect">
              <a:avLst/>
            </a:prstGeom>
          </p:spPr>
        </p:pic>
      </p:grpSp>
    </p:spTree>
    <p:extLst>
      <p:ext uri="{BB962C8B-B14F-4D97-AF65-F5344CB8AC3E}">
        <p14:creationId xmlns:p14="http://schemas.microsoft.com/office/powerpoint/2010/main" val="32995182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BCCF32-F4E4-431A-90DB-749354010EA3}"/>
              </a:ext>
            </a:extLst>
          </p:cNvPr>
          <p:cNvSpPr>
            <a:spLocks noGrp="1"/>
          </p:cNvSpPr>
          <p:nvPr>
            <p:ph type="title"/>
          </p:nvPr>
        </p:nvSpPr>
        <p:spPr/>
        <p:txBody>
          <a:bodyPr/>
          <a:lstStyle/>
          <a:p>
            <a:r>
              <a:rPr lang="en-US" dirty="0"/>
              <a:t>Hartford Hospital Fire – 1961</a:t>
            </a:r>
          </a:p>
        </p:txBody>
      </p:sp>
      <p:sp>
        <p:nvSpPr>
          <p:cNvPr id="3" name="Slide Number Placeholder 2">
            <a:extLst>
              <a:ext uri="{FF2B5EF4-FFF2-40B4-BE49-F238E27FC236}">
                <a16:creationId xmlns:a16="http://schemas.microsoft.com/office/drawing/2014/main" id="{99AAB368-0EFE-4E7E-B2CE-8D8F7794A51D}"/>
              </a:ext>
            </a:extLst>
          </p:cNvPr>
          <p:cNvSpPr>
            <a:spLocks noGrp="1"/>
          </p:cNvSpPr>
          <p:nvPr>
            <p:ph type="sldNum" sz="quarter" idx="12"/>
          </p:nvPr>
        </p:nvSpPr>
        <p:spPr/>
        <p:txBody>
          <a:bodyPr/>
          <a:lstStyle/>
          <a:p>
            <a:r>
              <a:rPr lang="en-US"/>
              <a:t>p </a:t>
            </a:r>
            <a:fld id="{D48DF834-3ED9-430A-B51F-30D54AEDC26A}" type="slidenum">
              <a:rPr lang="en-US" smtClean="0"/>
              <a:pPr/>
              <a:t>11</a:t>
            </a:fld>
            <a:endParaRPr lang="en-US" dirty="0"/>
          </a:p>
        </p:txBody>
      </p:sp>
      <p:pic>
        <p:nvPicPr>
          <p:cNvPr id="6" name="Picture 5">
            <a:extLst>
              <a:ext uri="{FF2B5EF4-FFF2-40B4-BE49-F238E27FC236}">
                <a16:creationId xmlns:a16="http://schemas.microsoft.com/office/drawing/2014/main" id="{A692EFEF-6C53-49CC-A76C-3C20177A2AFE}"/>
              </a:ext>
            </a:extLst>
          </p:cNvPr>
          <p:cNvPicPr>
            <a:picLocks noChangeAspect="1"/>
          </p:cNvPicPr>
          <p:nvPr/>
        </p:nvPicPr>
        <p:blipFill>
          <a:blip r:embed="rId2"/>
          <a:stretch>
            <a:fillRect/>
          </a:stretch>
        </p:blipFill>
        <p:spPr>
          <a:xfrm>
            <a:off x="0" y="5014"/>
            <a:ext cx="8993171" cy="4825544"/>
          </a:xfrm>
          <a:prstGeom prst="rect">
            <a:avLst/>
          </a:prstGeom>
        </p:spPr>
      </p:pic>
      <p:sp>
        <p:nvSpPr>
          <p:cNvPr id="10" name="Text Placeholder 3">
            <a:extLst>
              <a:ext uri="{FF2B5EF4-FFF2-40B4-BE49-F238E27FC236}">
                <a16:creationId xmlns:a16="http://schemas.microsoft.com/office/drawing/2014/main" id="{095E5466-E359-476B-B0D1-8DDB8AB9FE32}"/>
              </a:ext>
            </a:extLst>
          </p:cNvPr>
          <p:cNvSpPr>
            <a:spLocks noGrp="1"/>
          </p:cNvSpPr>
          <p:nvPr>
            <p:ph type="body" sz="quarter" idx="13"/>
          </p:nvPr>
        </p:nvSpPr>
        <p:spPr>
          <a:xfrm>
            <a:off x="3533590" y="5021575"/>
            <a:ext cx="7685953" cy="871398"/>
          </a:xfrm>
        </p:spPr>
        <p:txBody>
          <a:bodyPr/>
          <a:lstStyle/>
          <a:p>
            <a:pPr marL="0" indent="0">
              <a:spcBef>
                <a:spcPts val="500"/>
              </a:spcBef>
              <a:buNone/>
            </a:pPr>
            <a:r>
              <a:rPr lang="en-US" u="heavy" dirty="0">
                <a:uFill>
                  <a:solidFill>
                    <a:srgbClr val="FFDD47"/>
                  </a:solidFill>
                </a:uFill>
                <a:latin typeface="HelveticaNeueLT Std Med Cn" panose="020B0606030502030204" pitchFamily="34" charset="0"/>
              </a:rPr>
              <a:t>"We are going to investigate this, and we are going to change the way that hospitals are built.” Dr. Steward Hamilton</a:t>
            </a:r>
            <a:endParaRPr lang="en-US" dirty="0"/>
          </a:p>
        </p:txBody>
      </p:sp>
    </p:spTree>
    <p:extLst>
      <p:ext uri="{BB962C8B-B14F-4D97-AF65-F5344CB8AC3E}">
        <p14:creationId xmlns:p14="http://schemas.microsoft.com/office/powerpoint/2010/main" val="24455113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9AAB368-0EFE-4E7E-B2CE-8D8F7794A51D}"/>
              </a:ext>
            </a:extLst>
          </p:cNvPr>
          <p:cNvSpPr>
            <a:spLocks noGrp="1"/>
          </p:cNvSpPr>
          <p:nvPr>
            <p:ph type="sldNum" sz="quarter" idx="12"/>
          </p:nvPr>
        </p:nvSpPr>
        <p:spPr/>
        <p:txBody>
          <a:bodyPr/>
          <a:lstStyle/>
          <a:p>
            <a:r>
              <a:rPr lang="en-US"/>
              <a:t>p </a:t>
            </a:r>
            <a:fld id="{D48DF834-3ED9-430A-B51F-30D54AEDC26A}" type="slidenum">
              <a:rPr lang="en-US" smtClean="0"/>
              <a:pPr/>
              <a:t>12</a:t>
            </a:fld>
            <a:endParaRPr lang="en-US" dirty="0"/>
          </a:p>
        </p:txBody>
      </p:sp>
      <p:sp>
        <p:nvSpPr>
          <p:cNvPr id="4" name="Text Placeholder 3">
            <a:extLst>
              <a:ext uri="{FF2B5EF4-FFF2-40B4-BE49-F238E27FC236}">
                <a16:creationId xmlns:a16="http://schemas.microsoft.com/office/drawing/2014/main" id="{3769E12B-D491-4A1C-929C-687BFED61D90}"/>
              </a:ext>
            </a:extLst>
          </p:cNvPr>
          <p:cNvSpPr>
            <a:spLocks noGrp="1"/>
          </p:cNvSpPr>
          <p:nvPr>
            <p:ph type="body" sz="quarter" idx="13"/>
          </p:nvPr>
        </p:nvSpPr>
        <p:spPr>
          <a:xfrm>
            <a:off x="743975" y="619377"/>
            <a:ext cx="10125458" cy="5739703"/>
          </a:xfrm>
        </p:spPr>
        <p:txBody>
          <a:bodyPr/>
          <a:lstStyle/>
          <a:p>
            <a:pPr marL="0" indent="0">
              <a:buNone/>
            </a:pPr>
            <a:r>
              <a:rPr lang="en-US" dirty="0"/>
              <a:t>The disaster prompted changes nationwide in hospitals and building codes</a:t>
            </a:r>
          </a:p>
          <a:p>
            <a:pPr marL="0" indent="0">
              <a:buNone/>
            </a:pPr>
            <a:endParaRPr lang="en-US" sz="500" dirty="0"/>
          </a:p>
          <a:p>
            <a:pPr marL="0" indent="0">
              <a:spcBef>
                <a:spcPts val="500"/>
              </a:spcBef>
              <a:buNone/>
            </a:pPr>
            <a:r>
              <a:rPr lang="en-US" u="heavy" dirty="0">
                <a:uFill>
                  <a:solidFill>
                    <a:srgbClr val="FFDD47"/>
                  </a:solidFill>
                </a:uFill>
                <a:latin typeface="HelveticaNeueLT Std Med Cn" panose="020B0606030502030204" pitchFamily="34" charset="0"/>
              </a:rPr>
              <a:t>Lessons Learned from the Hartford Fire</a:t>
            </a:r>
            <a:r>
              <a:rPr lang="en-US" dirty="0">
                <a:latin typeface="HelveticaNeueLT Std Med Cn" panose="020B0606030502030204" pitchFamily="34" charset="0"/>
              </a:rPr>
              <a:t>:</a:t>
            </a:r>
          </a:p>
          <a:p>
            <a:pPr>
              <a:spcBef>
                <a:spcPts val="800"/>
              </a:spcBef>
            </a:pPr>
            <a:r>
              <a:rPr lang="en-US" sz="2350" dirty="0"/>
              <a:t>Doors, and hardware play a critical role achieving and maintaining Life Safety. In the Hartford fire, those who stayed in rooms with closed doors survived the fire.</a:t>
            </a:r>
          </a:p>
          <a:p>
            <a:pPr>
              <a:spcBef>
                <a:spcPts val="800"/>
              </a:spcBef>
            </a:pPr>
            <a:r>
              <a:rPr lang="en-US" sz="2350" dirty="0"/>
              <a:t>Any Hallways greater than 20 feet must have an exit door. This is to recognize the importance of the appropriate number of exits in the means of egress. In Hartford, people were trapped in the south wing with no way out. </a:t>
            </a:r>
          </a:p>
          <a:p>
            <a:pPr>
              <a:spcBef>
                <a:spcPts val="800"/>
              </a:spcBef>
            </a:pPr>
            <a:r>
              <a:rPr lang="en-US" sz="2350" dirty="0"/>
              <a:t>Hospital must have automatic sprinklers protection. In Hartford only the hazardous areas and storages had sprinkler systems. </a:t>
            </a:r>
          </a:p>
          <a:p>
            <a:pPr>
              <a:spcBef>
                <a:spcPts val="800"/>
              </a:spcBef>
            </a:pPr>
            <a:r>
              <a:rPr lang="en-US" sz="2350" dirty="0"/>
              <a:t>Fire compartmentalization has been further developed with more efficient wall separation.  </a:t>
            </a:r>
          </a:p>
          <a:p>
            <a:pPr>
              <a:spcBef>
                <a:spcPts val="800"/>
              </a:spcBef>
            </a:pPr>
            <a:r>
              <a:rPr lang="en-US" sz="2350" dirty="0"/>
              <a:t>Re-evaluation of the cross-corridor door in smoke compartments. Current code standards require double egress. In the 1961, it was one big 8-foot door with no opportunity to egress once closed. </a:t>
            </a:r>
          </a:p>
          <a:p>
            <a:pPr>
              <a:spcBef>
                <a:spcPts val="800"/>
              </a:spcBef>
            </a:pPr>
            <a:r>
              <a:rPr lang="en-US" sz="2350" dirty="0"/>
              <a:t>All patient doors must have positive latching </a:t>
            </a:r>
          </a:p>
          <a:p>
            <a:endParaRPr lang="en-US" dirty="0"/>
          </a:p>
        </p:txBody>
      </p:sp>
    </p:spTree>
    <p:extLst>
      <p:ext uri="{BB962C8B-B14F-4D97-AF65-F5344CB8AC3E}">
        <p14:creationId xmlns:p14="http://schemas.microsoft.com/office/powerpoint/2010/main" val="18049707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BCCF32-F4E4-431A-90DB-749354010EA3}"/>
              </a:ext>
            </a:extLst>
          </p:cNvPr>
          <p:cNvSpPr>
            <a:spLocks noGrp="1"/>
          </p:cNvSpPr>
          <p:nvPr>
            <p:ph type="title"/>
          </p:nvPr>
        </p:nvSpPr>
        <p:spPr/>
        <p:txBody>
          <a:bodyPr/>
          <a:lstStyle/>
          <a:p>
            <a:r>
              <a:rPr lang="en-US" dirty="0"/>
              <a:t>Code Reference Material</a:t>
            </a:r>
          </a:p>
        </p:txBody>
      </p:sp>
      <p:sp>
        <p:nvSpPr>
          <p:cNvPr id="3" name="Slide Number Placeholder 2">
            <a:extLst>
              <a:ext uri="{FF2B5EF4-FFF2-40B4-BE49-F238E27FC236}">
                <a16:creationId xmlns:a16="http://schemas.microsoft.com/office/drawing/2014/main" id="{99AAB368-0EFE-4E7E-B2CE-8D8F7794A51D}"/>
              </a:ext>
            </a:extLst>
          </p:cNvPr>
          <p:cNvSpPr>
            <a:spLocks noGrp="1"/>
          </p:cNvSpPr>
          <p:nvPr>
            <p:ph type="sldNum" sz="quarter" idx="12"/>
          </p:nvPr>
        </p:nvSpPr>
        <p:spPr/>
        <p:txBody>
          <a:bodyPr/>
          <a:lstStyle/>
          <a:p>
            <a:r>
              <a:rPr lang="en-US"/>
              <a:t>p </a:t>
            </a:r>
            <a:fld id="{D48DF834-3ED9-430A-B51F-30D54AEDC26A}" type="slidenum">
              <a:rPr lang="en-US" smtClean="0"/>
              <a:pPr/>
              <a:t>13</a:t>
            </a:fld>
            <a:endParaRPr lang="en-US" dirty="0"/>
          </a:p>
        </p:txBody>
      </p:sp>
      <p:sp>
        <p:nvSpPr>
          <p:cNvPr id="4" name="Text Placeholder 3">
            <a:extLst>
              <a:ext uri="{FF2B5EF4-FFF2-40B4-BE49-F238E27FC236}">
                <a16:creationId xmlns:a16="http://schemas.microsoft.com/office/drawing/2014/main" id="{3769E12B-D491-4A1C-929C-687BFED61D90}"/>
              </a:ext>
            </a:extLst>
          </p:cNvPr>
          <p:cNvSpPr>
            <a:spLocks noGrp="1"/>
          </p:cNvSpPr>
          <p:nvPr>
            <p:ph type="body" sz="quarter" idx="13"/>
          </p:nvPr>
        </p:nvSpPr>
        <p:spPr>
          <a:xfrm>
            <a:off x="665793" y="600126"/>
            <a:ext cx="6337383" cy="5268065"/>
          </a:xfrm>
        </p:spPr>
        <p:txBody>
          <a:bodyPr/>
          <a:lstStyle/>
          <a:p>
            <a:pPr marL="0" indent="0">
              <a:buNone/>
            </a:pPr>
            <a:r>
              <a:rPr lang="en-US" dirty="0"/>
              <a:t>Codes that we will reference in this presentation include:</a:t>
            </a:r>
          </a:p>
          <a:p>
            <a:endParaRPr lang="en-US" sz="1000" dirty="0"/>
          </a:p>
          <a:p>
            <a:r>
              <a:rPr lang="en-US" dirty="0"/>
              <a:t>North Carolina State Building Code (NCSBC) 2018 </a:t>
            </a:r>
          </a:p>
          <a:p>
            <a:r>
              <a:rPr lang="en-US" dirty="0"/>
              <a:t>North Carolina State Building Code Fire Prevention Code, 2018, NFPA 101, 2015 Life Safety Code, and other codes and standards </a:t>
            </a:r>
          </a:p>
          <a:p>
            <a:r>
              <a:rPr lang="en-US" dirty="0"/>
              <a:t>National Fire Protection Association (NFPA) 80, Standard for Fire Doors and Other Opening Protectives </a:t>
            </a:r>
          </a:p>
          <a:p>
            <a:r>
              <a:rPr lang="en-US" dirty="0"/>
              <a:t>NFPA 105, Standard for the Installation of Smoke Door Assemblies and Other Opening Protectives </a:t>
            </a:r>
          </a:p>
          <a:p>
            <a:r>
              <a:rPr lang="en-US" dirty="0"/>
              <a:t>UL 1784 Standard for Air Leakage Test of Door Assemblies and other Opening Protectives</a:t>
            </a:r>
          </a:p>
          <a:p>
            <a:endParaRPr lang="en-US" dirty="0"/>
          </a:p>
          <a:p>
            <a:pPr lvl="1"/>
            <a:endParaRPr lang="en-US" dirty="0"/>
          </a:p>
          <a:p>
            <a:endParaRPr lang="en-US" dirty="0"/>
          </a:p>
        </p:txBody>
      </p:sp>
      <p:pic>
        <p:nvPicPr>
          <p:cNvPr id="2050" name="Picture 2" descr="Image result for NFPA 105, Standard for the Installation of Smoke Door Assemblies and Other Opening Protectives">
            <a:extLst>
              <a:ext uri="{FF2B5EF4-FFF2-40B4-BE49-F238E27FC236}">
                <a16:creationId xmlns:a16="http://schemas.microsoft.com/office/drawing/2014/main" id="{BEBDD684-C53E-4361-BD33-9606CAA2A42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07846" y="1451874"/>
            <a:ext cx="4884153" cy="325835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C292101C-1BF4-444D-83B2-A7E1B94B72A8}"/>
              </a:ext>
            </a:extLst>
          </p:cNvPr>
          <p:cNvSpPr txBox="1"/>
          <p:nvPr/>
        </p:nvSpPr>
        <p:spPr>
          <a:xfrm>
            <a:off x="9852837" y="4693436"/>
            <a:ext cx="2339163" cy="246221"/>
          </a:xfrm>
          <a:prstGeom prst="rect">
            <a:avLst/>
          </a:prstGeom>
          <a:noFill/>
        </p:spPr>
        <p:txBody>
          <a:bodyPr wrap="square" rtlCol="0">
            <a:spAutoFit/>
          </a:bodyPr>
          <a:lstStyle/>
          <a:p>
            <a:pPr algn="r"/>
            <a:r>
              <a:rPr lang="en-US" sz="1000" dirty="0">
                <a:solidFill>
                  <a:schemeClr val="bg1">
                    <a:lumMod val="50000"/>
                  </a:schemeClr>
                </a:solidFill>
                <a:latin typeface="HelveticaNeueLT Std Lt Cn" panose="020B0406020202030204" pitchFamily="34" charset="0"/>
              </a:rPr>
              <a:t>Photo credit: ANSI Blog</a:t>
            </a:r>
          </a:p>
        </p:txBody>
      </p:sp>
    </p:spTree>
    <p:extLst>
      <p:ext uri="{BB962C8B-B14F-4D97-AF65-F5344CB8AC3E}">
        <p14:creationId xmlns:p14="http://schemas.microsoft.com/office/powerpoint/2010/main" val="28661213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92009C-16F0-46FC-BA0C-563A11B7F127}"/>
              </a:ext>
            </a:extLst>
          </p:cNvPr>
          <p:cNvSpPr>
            <a:spLocks noGrp="1"/>
          </p:cNvSpPr>
          <p:nvPr>
            <p:ph type="title"/>
          </p:nvPr>
        </p:nvSpPr>
        <p:spPr/>
        <p:txBody>
          <a:bodyPr/>
          <a:lstStyle/>
          <a:p>
            <a:r>
              <a:rPr lang="en-US" dirty="0"/>
              <a:t>Life Safety Plans</a:t>
            </a:r>
          </a:p>
        </p:txBody>
      </p:sp>
      <p:sp>
        <p:nvSpPr>
          <p:cNvPr id="3" name="Slide Number Placeholder 2">
            <a:extLst>
              <a:ext uri="{FF2B5EF4-FFF2-40B4-BE49-F238E27FC236}">
                <a16:creationId xmlns:a16="http://schemas.microsoft.com/office/drawing/2014/main" id="{4E5BB53C-A0F4-4C52-8BCD-F9FCED4BE3AC}"/>
              </a:ext>
            </a:extLst>
          </p:cNvPr>
          <p:cNvSpPr>
            <a:spLocks noGrp="1"/>
          </p:cNvSpPr>
          <p:nvPr>
            <p:ph type="sldNum" sz="quarter" idx="12"/>
          </p:nvPr>
        </p:nvSpPr>
        <p:spPr/>
        <p:txBody>
          <a:bodyPr/>
          <a:lstStyle/>
          <a:p>
            <a:r>
              <a:rPr lang="en-US"/>
              <a:t>p </a:t>
            </a:r>
            <a:fld id="{D48DF834-3ED9-430A-B51F-30D54AEDC26A}" type="slidenum">
              <a:rPr lang="en-US" smtClean="0"/>
              <a:pPr/>
              <a:t>14</a:t>
            </a:fld>
            <a:endParaRPr lang="en-US" dirty="0"/>
          </a:p>
        </p:txBody>
      </p:sp>
      <p:pic>
        <p:nvPicPr>
          <p:cNvPr id="5" name="Picture 4">
            <a:extLst>
              <a:ext uri="{FF2B5EF4-FFF2-40B4-BE49-F238E27FC236}">
                <a16:creationId xmlns:a16="http://schemas.microsoft.com/office/drawing/2014/main" id="{1C71985B-74FC-492D-9245-978AE24EA718}"/>
              </a:ext>
            </a:extLst>
          </p:cNvPr>
          <p:cNvPicPr>
            <a:picLocks noChangeAspect="1"/>
          </p:cNvPicPr>
          <p:nvPr/>
        </p:nvPicPr>
        <p:blipFill rotWithShape="1">
          <a:blip r:embed="rId2"/>
          <a:srcRect l="3839"/>
          <a:stretch/>
        </p:blipFill>
        <p:spPr>
          <a:xfrm>
            <a:off x="1953930" y="114545"/>
            <a:ext cx="8160095" cy="6061322"/>
          </a:xfrm>
          <a:prstGeom prst="rect">
            <a:avLst/>
          </a:prstGeom>
        </p:spPr>
      </p:pic>
    </p:spTree>
    <p:extLst>
      <p:ext uri="{BB962C8B-B14F-4D97-AF65-F5344CB8AC3E}">
        <p14:creationId xmlns:p14="http://schemas.microsoft.com/office/powerpoint/2010/main" val="25704333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4A829A-50FA-4B17-8C56-094B8C73E2D2}"/>
              </a:ext>
            </a:extLst>
          </p:cNvPr>
          <p:cNvSpPr>
            <a:spLocks noGrp="1"/>
          </p:cNvSpPr>
          <p:nvPr>
            <p:ph type="title"/>
          </p:nvPr>
        </p:nvSpPr>
        <p:spPr/>
        <p:txBody>
          <a:bodyPr/>
          <a:lstStyle/>
          <a:p>
            <a:r>
              <a:rPr lang="en-US" dirty="0"/>
              <a:t>Life Safety Plans</a:t>
            </a:r>
          </a:p>
        </p:txBody>
      </p:sp>
      <p:sp>
        <p:nvSpPr>
          <p:cNvPr id="3" name="Slide Number Placeholder 2">
            <a:extLst>
              <a:ext uri="{FF2B5EF4-FFF2-40B4-BE49-F238E27FC236}">
                <a16:creationId xmlns:a16="http://schemas.microsoft.com/office/drawing/2014/main" id="{D9510B19-877C-40C5-BBFF-6CC9282B804A}"/>
              </a:ext>
            </a:extLst>
          </p:cNvPr>
          <p:cNvSpPr>
            <a:spLocks noGrp="1"/>
          </p:cNvSpPr>
          <p:nvPr>
            <p:ph type="sldNum" sz="quarter" idx="12"/>
          </p:nvPr>
        </p:nvSpPr>
        <p:spPr/>
        <p:txBody>
          <a:bodyPr/>
          <a:lstStyle/>
          <a:p>
            <a:r>
              <a:rPr lang="en-US"/>
              <a:t>p </a:t>
            </a:r>
            <a:fld id="{D48DF834-3ED9-430A-B51F-30D54AEDC26A}" type="slidenum">
              <a:rPr lang="en-US" smtClean="0"/>
              <a:pPr/>
              <a:t>15</a:t>
            </a:fld>
            <a:endParaRPr lang="en-US" dirty="0"/>
          </a:p>
        </p:txBody>
      </p:sp>
      <p:sp>
        <p:nvSpPr>
          <p:cNvPr id="4" name="Text Placeholder 3">
            <a:extLst>
              <a:ext uri="{FF2B5EF4-FFF2-40B4-BE49-F238E27FC236}">
                <a16:creationId xmlns:a16="http://schemas.microsoft.com/office/drawing/2014/main" id="{B37B0962-473E-43C1-ADA5-09E571DFB8F7}"/>
              </a:ext>
            </a:extLst>
          </p:cNvPr>
          <p:cNvSpPr>
            <a:spLocks noGrp="1"/>
          </p:cNvSpPr>
          <p:nvPr>
            <p:ph type="body" sz="quarter" idx="13"/>
          </p:nvPr>
        </p:nvSpPr>
        <p:spPr>
          <a:xfrm>
            <a:off x="1948162" y="4590426"/>
            <a:ext cx="8213988" cy="1355303"/>
          </a:xfrm>
        </p:spPr>
        <p:txBody>
          <a:bodyPr numCol="2"/>
          <a:lstStyle/>
          <a:p>
            <a:pPr>
              <a:spcBef>
                <a:spcPts val="400"/>
              </a:spcBef>
            </a:pPr>
            <a:r>
              <a:rPr lang="en-US" dirty="0"/>
              <a:t>Fire/smoke compartments </a:t>
            </a:r>
          </a:p>
          <a:p>
            <a:pPr>
              <a:spcBef>
                <a:spcPts val="400"/>
              </a:spcBef>
            </a:pPr>
            <a:r>
              <a:rPr lang="en-US" dirty="0"/>
              <a:t>Occupant load and exit width </a:t>
            </a:r>
          </a:p>
          <a:p>
            <a:pPr>
              <a:spcBef>
                <a:spcPts val="400"/>
              </a:spcBef>
            </a:pPr>
            <a:r>
              <a:rPr lang="en-US" dirty="0"/>
              <a:t>Means of egress </a:t>
            </a:r>
          </a:p>
          <a:p>
            <a:pPr>
              <a:spcBef>
                <a:spcPts val="400"/>
              </a:spcBef>
            </a:pPr>
            <a:endParaRPr lang="en-US" dirty="0"/>
          </a:p>
          <a:p>
            <a:pPr>
              <a:spcBef>
                <a:spcPts val="400"/>
              </a:spcBef>
            </a:pPr>
            <a:r>
              <a:rPr lang="en-US" dirty="0"/>
              <a:t>Exit signage </a:t>
            </a:r>
          </a:p>
          <a:p>
            <a:pPr>
              <a:spcBef>
                <a:spcPts val="400"/>
              </a:spcBef>
            </a:pPr>
            <a:r>
              <a:rPr lang="en-US" dirty="0"/>
              <a:t>Sprinklered areas </a:t>
            </a:r>
          </a:p>
          <a:p>
            <a:pPr>
              <a:spcBef>
                <a:spcPts val="400"/>
              </a:spcBef>
            </a:pPr>
            <a:r>
              <a:rPr lang="en-US" dirty="0"/>
              <a:t>Fire extinguisher locations </a:t>
            </a:r>
          </a:p>
          <a:p>
            <a:pPr lvl="1"/>
            <a:endParaRPr lang="en-US" dirty="0"/>
          </a:p>
        </p:txBody>
      </p:sp>
      <p:pic>
        <p:nvPicPr>
          <p:cNvPr id="5" name="Picture 4">
            <a:extLst>
              <a:ext uri="{FF2B5EF4-FFF2-40B4-BE49-F238E27FC236}">
                <a16:creationId xmlns:a16="http://schemas.microsoft.com/office/drawing/2014/main" id="{4CB0E4DB-6588-47EC-8A06-FE8AAEC32397}"/>
              </a:ext>
            </a:extLst>
          </p:cNvPr>
          <p:cNvPicPr>
            <a:picLocks noChangeAspect="1"/>
          </p:cNvPicPr>
          <p:nvPr/>
        </p:nvPicPr>
        <p:blipFill rotWithShape="1">
          <a:blip r:embed="rId2"/>
          <a:srcRect l="5348" t="6232" r="52765" b="69309"/>
          <a:stretch/>
        </p:blipFill>
        <p:spPr>
          <a:xfrm>
            <a:off x="878038" y="338460"/>
            <a:ext cx="9808363" cy="4090890"/>
          </a:xfrm>
          <a:prstGeom prst="rect">
            <a:avLst/>
          </a:prstGeom>
        </p:spPr>
      </p:pic>
    </p:spTree>
    <p:extLst>
      <p:ext uri="{BB962C8B-B14F-4D97-AF65-F5344CB8AC3E}">
        <p14:creationId xmlns:p14="http://schemas.microsoft.com/office/powerpoint/2010/main" val="39262350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9510B19-877C-40C5-BBFF-6CC9282B804A}"/>
              </a:ext>
            </a:extLst>
          </p:cNvPr>
          <p:cNvSpPr>
            <a:spLocks noGrp="1"/>
          </p:cNvSpPr>
          <p:nvPr>
            <p:ph type="sldNum" sz="quarter" idx="12"/>
          </p:nvPr>
        </p:nvSpPr>
        <p:spPr/>
        <p:txBody>
          <a:bodyPr/>
          <a:lstStyle/>
          <a:p>
            <a:r>
              <a:rPr lang="en-US"/>
              <a:t>p </a:t>
            </a:r>
            <a:fld id="{D48DF834-3ED9-430A-B51F-30D54AEDC26A}" type="slidenum">
              <a:rPr lang="en-US" smtClean="0"/>
              <a:pPr/>
              <a:t>16</a:t>
            </a:fld>
            <a:endParaRPr lang="en-US" dirty="0"/>
          </a:p>
        </p:txBody>
      </p:sp>
      <p:pic>
        <p:nvPicPr>
          <p:cNvPr id="8" name="Picture 7">
            <a:extLst>
              <a:ext uri="{FF2B5EF4-FFF2-40B4-BE49-F238E27FC236}">
                <a16:creationId xmlns:a16="http://schemas.microsoft.com/office/drawing/2014/main" id="{7BA22590-B65D-4A0B-896C-7160980F95CB}"/>
              </a:ext>
            </a:extLst>
          </p:cNvPr>
          <p:cNvPicPr>
            <a:picLocks noChangeAspect="1"/>
          </p:cNvPicPr>
          <p:nvPr/>
        </p:nvPicPr>
        <p:blipFill rotWithShape="1">
          <a:blip r:embed="rId3"/>
          <a:srcRect l="48620" t="40025" r="28502" b="10410"/>
          <a:stretch/>
        </p:blipFill>
        <p:spPr>
          <a:xfrm>
            <a:off x="3894563" y="22250"/>
            <a:ext cx="4402874" cy="6813500"/>
          </a:xfrm>
          <a:prstGeom prst="rect">
            <a:avLst/>
          </a:prstGeom>
        </p:spPr>
      </p:pic>
      <p:cxnSp>
        <p:nvCxnSpPr>
          <p:cNvPr id="11" name="Straight Connector 10">
            <a:extLst>
              <a:ext uri="{FF2B5EF4-FFF2-40B4-BE49-F238E27FC236}">
                <a16:creationId xmlns:a16="http://schemas.microsoft.com/office/drawing/2014/main" id="{CA5C65BD-59FC-4254-B4AA-F0AD22DD6101}"/>
              </a:ext>
            </a:extLst>
          </p:cNvPr>
          <p:cNvCxnSpPr>
            <a:cxnSpLocks/>
          </p:cNvCxnSpPr>
          <p:nvPr/>
        </p:nvCxnSpPr>
        <p:spPr>
          <a:xfrm flipH="1">
            <a:off x="4936465" y="4663563"/>
            <a:ext cx="1009142" cy="0"/>
          </a:xfrm>
          <a:prstGeom prst="line">
            <a:avLst/>
          </a:prstGeom>
          <a:ln w="57150"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2" name="Straight Connector 11">
            <a:extLst>
              <a:ext uri="{FF2B5EF4-FFF2-40B4-BE49-F238E27FC236}">
                <a16:creationId xmlns:a16="http://schemas.microsoft.com/office/drawing/2014/main" id="{8F387B2F-BB45-47B5-8895-88382036FF5E}"/>
              </a:ext>
            </a:extLst>
          </p:cNvPr>
          <p:cNvCxnSpPr>
            <a:cxnSpLocks/>
          </p:cNvCxnSpPr>
          <p:nvPr/>
        </p:nvCxnSpPr>
        <p:spPr>
          <a:xfrm>
            <a:off x="4936465" y="4993162"/>
            <a:ext cx="727276" cy="324427"/>
          </a:xfrm>
          <a:prstGeom prst="line">
            <a:avLst/>
          </a:prstGeom>
          <a:ln w="57150"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3" name="Straight Connector 12">
            <a:extLst>
              <a:ext uri="{FF2B5EF4-FFF2-40B4-BE49-F238E27FC236}">
                <a16:creationId xmlns:a16="http://schemas.microsoft.com/office/drawing/2014/main" id="{07699D72-F491-4AD7-B724-E166F24E8A31}"/>
              </a:ext>
            </a:extLst>
          </p:cNvPr>
          <p:cNvCxnSpPr>
            <a:cxnSpLocks/>
          </p:cNvCxnSpPr>
          <p:nvPr/>
        </p:nvCxnSpPr>
        <p:spPr>
          <a:xfrm flipH="1">
            <a:off x="5533547" y="473583"/>
            <a:ext cx="398341" cy="0"/>
          </a:xfrm>
          <a:prstGeom prst="line">
            <a:avLst/>
          </a:prstGeom>
          <a:ln w="57150"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4" name="Straight Connector 13">
            <a:extLst>
              <a:ext uri="{FF2B5EF4-FFF2-40B4-BE49-F238E27FC236}">
                <a16:creationId xmlns:a16="http://schemas.microsoft.com/office/drawing/2014/main" id="{4DAD6E91-D0E2-41D4-9A8B-DCF5BB8861C3}"/>
              </a:ext>
            </a:extLst>
          </p:cNvPr>
          <p:cNvCxnSpPr>
            <a:cxnSpLocks/>
          </p:cNvCxnSpPr>
          <p:nvPr/>
        </p:nvCxnSpPr>
        <p:spPr>
          <a:xfrm flipH="1">
            <a:off x="4496629" y="961652"/>
            <a:ext cx="167831" cy="0"/>
          </a:xfrm>
          <a:prstGeom prst="line">
            <a:avLst/>
          </a:prstGeom>
          <a:ln w="57150" cap="flat" cmpd="sng" algn="ctr">
            <a:solidFill>
              <a:schemeClr val="accent2"/>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15" name="Straight Connector 14">
            <a:extLst>
              <a:ext uri="{FF2B5EF4-FFF2-40B4-BE49-F238E27FC236}">
                <a16:creationId xmlns:a16="http://schemas.microsoft.com/office/drawing/2014/main" id="{6C5EF7BB-2B29-450A-87AE-6F4529770BC2}"/>
              </a:ext>
            </a:extLst>
          </p:cNvPr>
          <p:cNvCxnSpPr>
            <a:cxnSpLocks/>
          </p:cNvCxnSpPr>
          <p:nvPr/>
        </p:nvCxnSpPr>
        <p:spPr>
          <a:xfrm flipH="1">
            <a:off x="4648176" y="961652"/>
            <a:ext cx="922968" cy="0"/>
          </a:xfrm>
          <a:prstGeom prst="line">
            <a:avLst/>
          </a:prstGeom>
          <a:ln w="57150"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6" name="Straight Connector 15">
            <a:extLst>
              <a:ext uri="{FF2B5EF4-FFF2-40B4-BE49-F238E27FC236}">
                <a16:creationId xmlns:a16="http://schemas.microsoft.com/office/drawing/2014/main" id="{65BDC6E7-0261-4A3E-8445-066A91252E42}"/>
              </a:ext>
            </a:extLst>
          </p:cNvPr>
          <p:cNvCxnSpPr>
            <a:cxnSpLocks/>
          </p:cNvCxnSpPr>
          <p:nvPr/>
        </p:nvCxnSpPr>
        <p:spPr>
          <a:xfrm>
            <a:off x="5925029" y="451203"/>
            <a:ext cx="13717" cy="4191909"/>
          </a:xfrm>
          <a:prstGeom prst="line">
            <a:avLst/>
          </a:prstGeom>
          <a:ln w="57150"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7" name="Straight Connector 16">
            <a:extLst>
              <a:ext uri="{FF2B5EF4-FFF2-40B4-BE49-F238E27FC236}">
                <a16:creationId xmlns:a16="http://schemas.microsoft.com/office/drawing/2014/main" id="{EB85BAB5-9A64-47FB-9755-B5844B9DB667}"/>
              </a:ext>
            </a:extLst>
          </p:cNvPr>
          <p:cNvCxnSpPr>
            <a:cxnSpLocks/>
          </p:cNvCxnSpPr>
          <p:nvPr/>
        </p:nvCxnSpPr>
        <p:spPr>
          <a:xfrm>
            <a:off x="4929606" y="4643112"/>
            <a:ext cx="0" cy="329599"/>
          </a:xfrm>
          <a:prstGeom prst="line">
            <a:avLst/>
          </a:prstGeom>
          <a:ln w="57150"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8" name="Oval 17">
            <a:extLst>
              <a:ext uri="{FF2B5EF4-FFF2-40B4-BE49-F238E27FC236}">
                <a16:creationId xmlns:a16="http://schemas.microsoft.com/office/drawing/2014/main" id="{0E8AB12F-45B0-4709-8B8A-4BF7CD74497F}"/>
              </a:ext>
            </a:extLst>
          </p:cNvPr>
          <p:cNvSpPr/>
          <p:nvPr/>
        </p:nvSpPr>
        <p:spPr>
          <a:xfrm>
            <a:off x="5533547" y="5248232"/>
            <a:ext cx="130194" cy="138714"/>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cxnSp>
        <p:nvCxnSpPr>
          <p:cNvPr id="19" name="Straight Connector 18">
            <a:extLst>
              <a:ext uri="{FF2B5EF4-FFF2-40B4-BE49-F238E27FC236}">
                <a16:creationId xmlns:a16="http://schemas.microsoft.com/office/drawing/2014/main" id="{B623ED69-9358-4329-B8B1-22C928CA4018}"/>
              </a:ext>
            </a:extLst>
          </p:cNvPr>
          <p:cNvCxnSpPr>
            <a:cxnSpLocks/>
          </p:cNvCxnSpPr>
          <p:nvPr/>
        </p:nvCxnSpPr>
        <p:spPr>
          <a:xfrm>
            <a:off x="5539454" y="473583"/>
            <a:ext cx="1571" cy="479995"/>
          </a:xfrm>
          <a:prstGeom prst="line">
            <a:avLst/>
          </a:prstGeom>
          <a:ln w="57150"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0" name="Straight Connector 19">
            <a:extLst>
              <a:ext uri="{FF2B5EF4-FFF2-40B4-BE49-F238E27FC236}">
                <a16:creationId xmlns:a16="http://schemas.microsoft.com/office/drawing/2014/main" id="{6931BB6E-59F1-4101-A35F-099C9E23D7A6}"/>
              </a:ext>
            </a:extLst>
          </p:cNvPr>
          <p:cNvCxnSpPr/>
          <p:nvPr/>
        </p:nvCxnSpPr>
        <p:spPr>
          <a:xfrm>
            <a:off x="4329316" y="3800610"/>
            <a:ext cx="4017293" cy="39003"/>
          </a:xfrm>
          <a:prstGeom prst="line">
            <a:avLst/>
          </a:prstGeom>
          <a:ln w="76200" cap="flat" cmpd="sng" algn="ctr">
            <a:solidFill>
              <a:schemeClr val="accent5"/>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grpSp>
        <p:nvGrpSpPr>
          <p:cNvPr id="6" name="Group 5">
            <a:extLst>
              <a:ext uri="{FF2B5EF4-FFF2-40B4-BE49-F238E27FC236}">
                <a16:creationId xmlns:a16="http://schemas.microsoft.com/office/drawing/2014/main" id="{3C0923B8-653E-48F8-B4C9-364530C60EBF}"/>
              </a:ext>
            </a:extLst>
          </p:cNvPr>
          <p:cNvGrpSpPr/>
          <p:nvPr/>
        </p:nvGrpSpPr>
        <p:grpSpPr>
          <a:xfrm>
            <a:off x="1584868" y="3293405"/>
            <a:ext cx="2513358" cy="2172995"/>
            <a:chOff x="1052980" y="2022315"/>
            <a:chExt cx="2513358" cy="2172995"/>
          </a:xfrm>
        </p:grpSpPr>
        <p:pic>
          <p:nvPicPr>
            <p:cNvPr id="10" name="Picture 9">
              <a:extLst>
                <a:ext uri="{FF2B5EF4-FFF2-40B4-BE49-F238E27FC236}">
                  <a16:creationId xmlns:a16="http://schemas.microsoft.com/office/drawing/2014/main" id="{DD63F716-A67B-4AF3-94E8-0D8C1017EAF0}"/>
                </a:ext>
              </a:extLst>
            </p:cNvPr>
            <p:cNvPicPr>
              <a:picLocks noChangeAspect="1"/>
            </p:cNvPicPr>
            <p:nvPr/>
          </p:nvPicPr>
          <p:blipFill rotWithShape="1">
            <a:blip r:embed="rId3"/>
            <a:srcRect l="39301" t="39863" r="51904" b="51873"/>
            <a:stretch/>
          </p:blipFill>
          <p:spPr>
            <a:xfrm>
              <a:off x="1052980" y="2626826"/>
              <a:ext cx="2337216" cy="1568484"/>
            </a:xfrm>
            <a:prstGeom prst="rect">
              <a:avLst/>
            </a:prstGeom>
          </p:spPr>
        </p:pic>
        <p:sp>
          <p:nvSpPr>
            <p:cNvPr id="22" name="Title 1">
              <a:extLst>
                <a:ext uri="{FF2B5EF4-FFF2-40B4-BE49-F238E27FC236}">
                  <a16:creationId xmlns:a16="http://schemas.microsoft.com/office/drawing/2014/main" id="{99E3782C-4ABC-493F-8347-6A19E3B5D22A}"/>
                </a:ext>
              </a:extLst>
            </p:cNvPr>
            <p:cNvSpPr txBox="1">
              <a:spLocks/>
            </p:cNvSpPr>
            <p:nvPr/>
          </p:nvSpPr>
          <p:spPr>
            <a:xfrm>
              <a:off x="1233135" y="2022315"/>
              <a:ext cx="2333203" cy="66467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800" kern="1200">
                  <a:solidFill>
                    <a:srgbClr val="7E7D7E"/>
                  </a:solidFill>
                  <a:latin typeface="HelveticaNeueLT Std Med Cn" panose="020B0606030502030204" pitchFamily="34" charset="0"/>
                  <a:ea typeface="+mj-ea"/>
                  <a:cs typeface="+mj-cs"/>
                </a:defRPr>
              </a:lvl1pPr>
            </a:lstStyle>
            <a:p>
              <a:pPr>
                <a:lnSpc>
                  <a:spcPct val="100000"/>
                </a:lnSpc>
              </a:pPr>
              <a:r>
                <a:rPr lang="en-US" sz="1600" u="heavy" spc="100" dirty="0">
                  <a:solidFill>
                    <a:schemeClr val="bg2">
                      <a:lumMod val="25000"/>
                    </a:schemeClr>
                  </a:solidFill>
                  <a:uFill>
                    <a:solidFill>
                      <a:srgbClr val="FFDD47"/>
                    </a:solidFill>
                  </a:uFill>
                  <a:ea typeface="+mn-ea"/>
                  <a:cs typeface="Arial" panose="020B0604020202020204" pitchFamily="34" charset="0"/>
                </a:rPr>
                <a:t>FIRE &amp; SMOKE PROTECTION FEATURES</a:t>
              </a:r>
            </a:p>
          </p:txBody>
        </p:sp>
      </p:grpSp>
      <p:sp>
        <p:nvSpPr>
          <p:cNvPr id="21" name="Title 1">
            <a:extLst>
              <a:ext uri="{FF2B5EF4-FFF2-40B4-BE49-F238E27FC236}">
                <a16:creationId xmlns:a16="http://schemas.microsoft.com/office/drawing/2014/main" id="{08C4A2B7-858C-49E5-8E44-6BB91D3A7953}"/>
              </a:ext>
            </a:extLst>
          </p:cNvPr>
          <p:cNvSpPr>
            <a:spLocks noGrp="1"/>
          </p:cNvSpPr>
          <p:nvPr>
            <p:ph type="title"/>
          </p:nvPr>
        </p:nvSpPr>
        <p:spPr/>
        <p:txBody>
          <a:bodyPr/>
          <a:lstStyle/>
          <a:p>
            <a:r>
              <a:rPr lang="en-US" dirty="0"/>
              <a:t>Life Safety Plans – Diagram</a:t>
            </a:r>
          </a:p>
        </p:txBody>
      </p:sp>
    </p:spTree>
    <p:extLst>
      <p:ext uri="{BB962C8B-B14F-4D97-AF65-F5344CB8AC3E}">
        <p14:creationId xmlns:p14="http://schemas.microsoft.com/office/powerpoint/2010/main" val="2257452318"/>
      </p:ext>
    </p:extLst>
  </p:cSld>
  <p:clrMapOvr>
    <a:overrideClrMapping bg1="lt1" tx1="dk1" bg2="lt2" tx2="dk2" accent1="accent1" accent2="accent2" accent3="accent3" accent4="accent4" accent5="accent5" accent6="accent6" hlink="hlink" folHlink="folHlink"/>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7BCF6545-D0CA-4DA9-B2FC-A6B4C9F164F5}"/>
              </a:ext>
            </a:extLst>
          </p:cNvPr>
          <p:cNvPicPr>
            <a:picLocks noChangeAspect="1"/>
          </p:cNvPicPr>
          <p:nvPr/>
        </p:nvPicPr>
        <p:blipFill rotWithShape="1">
          <a:blip r:embed="rId2"/>
          <a:srcRect l="48620" t="40025" r="29739" b="10410"/>
          <a:stretch/>
        </p:blipFill>
        <p:spPr>
          <a:xfrm>
            <a:off x="7491389" y="22930"/>
            <a:ext cx="4164805" cy="6813500"/>
          </a:xfrm>
          <a:prstGeom prst="rect">
            <a:avLst/>
          </a:prstGeom>
        </p:spPr>
      </p:pic>
      <p:sp>
        <p:nvSpPr>
          <p:cNvPr id="3" name="Slide Number Placeholder 2">
            <a:extLst>
              <a:ext uri="{FF2B5EF4-FFF2-40B4-BE49-F238E27FC236}">
                <a16:creationId xmlns:a16="http://schemas.microsoft.com/office/drawing/2014/main" id="{4D48BC4A-890E-43C7-A28F-CE4836BB3100}"/>
              </a:ext>
            </a:extLst>
          </p:cNvPr>
          <p:cNvSpPr>
            <a:spLocks noGrp="1"/>
          </p:cNvSpPr>
          <p:nvPr>
            <p:ph type="sldNum" sz="quarter" idx="12"/>
          </p:nvPr>
        </p:nvSpPr>
        <p:spPr/>
        <p:txBody>
          <a:bodyPr/>
          <a:lstStyle/>
          <a:p>
            <a:r>
              <a:rPr lang="en-US" dirty="0"/>
              <a:t>p </a:t>
            </a:r>
            <a:fld id="{D48DF834-3ED9-430A-B51F-30D54AEDC26A}" type="slidenum">
              <a:rPr lang="en-US" smtClean="0"/>
              <a:t>17</a:t>
            </a:fld>
            <a:endParaRPr lang="en-US" dirty="0"/>
          </a:p>
        </p:txBody>
      </p:sp>
      <p:sp>
        <p:nvSpPr>
          <p:cNvPr id="17" name="Oval 16">
            <a:extLst>
              <a:ext uri="{FF2B5EF4-FFF2-40B4-BE49-F238E27FC236}">
                <a16:creationId xmlns:a16="http://schemas.microsoft.com/office/drawing/2014/main" id="{5BDEC3AC-E563-4F45-BD06-65F0CFDC4009}"/>
              </a:ext>
            </a:extLst>
          </p:cNvPr>
          <p:cNvSpPr/>
          <p:nvPr/>
        </p:nvSpPr>
        <p:spPr>
          <a:xfrm>
            <a:off x="8420807" y="5059116"/>
            <a:ext cx="274320" cy="274320"/>
          </a:xfrm>
          <a:prstGeom prst="ellipse">
            <a:avLst/>
          </a:prstGeom>
          <a:solidFill>
            <a:srgbClr val="FFC000"/>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C79345F5-26D9-4373-AB90-75793682F48E}"/>
              </a:ext>
            </a:extLst>
          </p:cNvPr>
          <p:cNvSpPr txBox="1"/>
          <p:nvPr/>
        </p:nvSpPr>
        <p:spPr>
          <a:xfrm>
            <a:off x="8397546" y="4984495"/>
            <a:ext cx="320842" cy="400110"/>
          </a:xfrm>
          <a:prstGeom prst="rect">
            <a:avLst/>
          </a:prstGeom>
          <a:noFill/>
        </p:spPr>
        <p:txBody>
          <a:bodyPr wrap="square" rtlCol="0">
            <a:spAutoFit/>
          </a:bodyPr>
          <a:lstStyle/>
          <a:p>
            <a:pPr algn="ctr"/>
            <a:r>
              <a:rPr lang="en-US" sz="2000" dirty="0"/>
              <a:t>A</a:t>
            </a:r>
          </a:p>
        </p:txBody>
      </p:sp>
      <p:cxnSp>
        <p:nvCxnSpPr>
          <p:cNvPr id="24" name="Straight Connector 23">
            <a:extLst>
              <a:ext uri="{FF2B5EF4-FFF2-40B4-BE49-F238E27FC236}">
                <a16:creationId xmlns:a16="http://schemas.microsoft.com/office/drawing/2014/main" id="{4D3B68EC-0E60-4D78-8664-2E1481801B36}"/>
              </a:ext>
            </a:extLst>
          </p:cNvPr>
          <p:cNvCxnSpPr>
            <a:cxnSpLocks/>
          </p:cNvCxnSpPr>
          <p:nvPr/>
        </p:nvCxnSpPr>
        <p:spPr>
          <a:xfrm>
            <a:off x="9502815" y="462987"/>
            <a:ext cx="13717" cy="4191909"/>
          </a:xfrm>
          <a:prstGeom prst="line">
            <a:avLst/>
          </a:prstGeom>
          <a:ln w="12700"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6" name="Straight Connector 25">
            <a:extLst>
              <a:ext uri="{FF2B5EF4-FFF2-40B4-BE49-F238E27FC236}">
                <a16:creationId xmlns:a16="http://schemas.microsoft.com/office/drawing/2014/main" id="{2B207AD9-A0DB-4987-84AF-8A7F8493B28C}"/>
              </a:ext>
            </a:extLst>
          </p:cNvPr>
          <p:cNvCxnSpPr>
            <a:cxnSpLocks/>
          </p:cNvCxnSpPr>
          <p:nvPr/>
        </p:nvCxnSpPr>
        <p:spPr>
          <a:xfrm flipH="1">
            <a:off x="8507392" y="4654896"/>
            <a:ext cx="1009142" cy="0"/>
          </a:xfrm>
          <a:prstGeom prst="line">
            <a:avLst/>
          </a:prstGeom>
          <a:ln w="12700"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9" name="Straight Connector 28">
            <a:extLst>
              <a:ext uri="{FF2B5EF4-FFF2-40B4-BE49-F238E27FC236}">
                <a16:creationId xmlns:a16="http://schemas.microsoft.com/office/drawing/2014/main" id="{C71C511C-5501-4EEC-BD4B-A223ED28E4CE}"/>
              </a:ext>
            </a:extLst>
          </p:cNvPr>
          <p:cNvCxnSpPr>
            <a:cxnSpLocks/>
          </p:cNvCxnSpPr>
          <p:nvPr/>
        </p:nvCxnSpPr>
        <p:spPr>
          <a:xfrm>
            <a:off x="8507392" y="4654896"/>
            <a:ext cx="0" cy="329599"/>
          </a:xfrm>
          <a:prstGeom prst="line">
            <a:avLst/>
          </a:prstGeom>
          <a:ln w="12700"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33" name="Straight Connector 32">
            <a:extLst>
              <a:ext uri="{FF2B5EF4-FFF2-40B4-BE49-F238E27FC236}">
                <a16:creationId xmlns:a16="http://schemas.microsoft.com/office/drawing/2014/main" id="{A32ADD3B-FCAD-4FB6-9FC9-C53ED6DD5338}"/>
              </a:ext>
            </a:extLst>
          </p:cNvPr>
          <p:cNvCxnSpPr>
            <a:cxnSpLocks/>
          </p:cNvCxnSpPr>
          <p:nvPr/>
        </p:nvCxnSpPr>
        <p:spPr>
          <a:xfrm>
            <a:off x="8507392" y="4984495"/>
            <a:ext cx="727276" cy="324427"/>
          </a:xfrm>
          <a:prstGeom prst="line">
            <a:avLst/>
          </a:prstGeom>
          <a:ln w="12700"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41" name="Straight Connector 40">
            <a:extLst>
              <a:ext uri="{FF2B5EF4-FFF2-40B4-BE49-F238E27FC236}">
                <a16:creationId xmlns:a16="http://schemas.microsoft.com/office/drawing/2014/main" id="{CD75D338-709B-4C9E-8DE4-32093ACD9312}"/>
              </a:ext>
            </a:extLst>
          </p:cNvPr>
          <p:cNvCxnSpPr/>
          <p:nvPr/>
        </p:nvCxnSpPr>
        <p:spPr>
          <a:xfrm flipH="1">
            <a:off x="9145929" y="464916"/>
            <a:ext cx="356886" cy="0"/>
          </a:xfrm>
          <a:prstGeom prst="line">
            <a:avLst/>
          </a:prstGeom>
          <a:ln w="12700"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43" name="Straight Connector 42">
            <a:extLst>
              <a:ext uri="{FF2B5EF4-FFF2-40B4-BE49-F238E27FC236}">
                <a16:creationId xmlns:a16="http://schemas.microsoft.com/office/drawing/2014/main" id="{44B706B3-E4F3-4E6E-A057-B10A36817335}"/>
              </a:ext>
            </a:extLst>
          </p:cNvPr>
          <p:cNvCxnSpPr>
            <a:cxnSpLocks/>
          </p:cNvCxnSpPr>
          <p:nvPr/>
        </p:nvCxnSpPr>
        <p:spPr>
          <a:xfrm>
            <a:off x="9142071" y="462987"/>
            <a:ext cx="0" cy="489998"/>
          </a:xfrm>
          <a:prstGeom prst="line">
            <a:avLst/>
          </a:prstGeom>
          <a:ln w="12700"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45" name="Straight Connector 44">
            <a:extLst>
              <a:ext uri="{FF2B5EF4-FFF2-40B4-BE49-F238E27FC236}">
                <a16:creationId xmlns:a16="http://schemas.microsoft.com/office/drawing/2014/main" id="{2F8B551B-9364-417D-90AD-14558A28A48F}"/>
              </a:ext>
            </a:extLst>
          </p:cNvPr>
          <p:cNvCxnSpPr>
            <a:cxnSpLocks/>
          </p:cNvCxnSpPr>
          <p:nvPr/>
        </p:nvCxnSpPr>
        <p:spPr>
          <a:xfrm flipH="1">
            <a:off x="8067556" y="952985"/>
            <a:ext cx="167831" cy="0"/>
          </a:xfrm>
          <a:prstGeom prst="line">
            <a:avLst/>
          </a:prstGeom>
          <a:ln w="9525" cap="flat" cmpd="sng" algn="ctr">
            <a:solidFill>
              <a:schemeClr val="accent2"/>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48" name="Straight Connector 47">
            <a:extLst>
              <a:ext uri="{FF2B5EF4-FFF2-40B4-BE49-F238E27FC236}">
                <a16:creationId xmlns:a16="http://schemas.microsoft.com/office/drawing/2014/main" id="{C00997C2-4134-4950-978E-E47DF9EEA961}"/>
              </a:ext>
            </a:extLst>
          </p:cNvPr>
          <p:cNvCxnSpPr>
            <a:cxnSpLocks/>
          </p:cNvCxnSpPr>
          <p:nvPr/>
        </p:nvCxnSpPr>
        <p:spPr>
          <a:xfrm flipH="1">
            <a:off x="8219103" y="952985"/>
            <a:ext cx="922968" cy="0"/>
          </a:xfrm>
          <a:prstGeom prst="line">
            <a:avLst/>
          </a:prstGeom>
          <a:ln w="12700"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50" name="Oval 49">
            <a:extLst>
              <a:ext uri="{FF2B5EF4-FFF2-40B4-BE49-F238E27FC236}">
                <a16:creationId xmlns:a16="http://schemas.microsoft.com/office/drawing/2014/main" id="{041A8B98-CA00-4425-85DC-73893497CDEC}"/>
              </a:ext>
            </a:extLst>
          </p:cNvPr>
          <p:cNvSpPr/>
          <p:nvPr/>
        </p:nvSpPr>
        <p:spPr>
          <a:xfrm>
            <a:off x="9167418" y="5225067"/>
            <a:ext cx="130194" cy="138714"/>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74FC7674-9141-4B2E-BC15-3F0008AF1632}"/>
              </a:ext>
            </a:extLst>
          </p:cNvPr>
          <p:cNvPicPr>
            <a:picLocks noChangeAspect="1"/>
          </p:cNvPicPr>
          <p:nvPr/>
        </p:nvPicPr>
        <p:blipFill rotWithShape="1">
          <a:blip r:embed="rId3"/>
          <a:srcRect l="21204" t="25247" r="31787" b="19578"/>
          <a:stretch/>
        </p:blipFill>
        <p:spPr>
          <a:xfrm>
            <a:off x="104145" y="1397438"/>
            <a:ext cx="5262578" cy="3996703"/>
          </a:xfrm>
          <a:prstGeom prst="rect">
            <a:avLst/>
          </a:prstGeom>
        </p:spPr>
      </p:pic>
      <p:sp>
        <p:nvSpPr>
          <p:cNvPr id="19" name="Title 1">
            <a:extLst>
              <a:ext uri="{FF2B5EF4-FFF2-40B4-BE49-F238E27FC236}">
                <a16:creationId xmlns:a16="http://schemas.microsoft.com/office/drawing/2014/main" id="{67E66169-1A21-4D69-B415-A36738F6D9D4}"/>
              </a:ext>
            </a:extLst>
          </p:cNvPr>
          <p:cNvSpPr>
            <a:spLocks noGrp="1"/>
          </p:cNvSpPr>
          <p:nvPr>
            <p:ph type="title"/>
          </p:nvPr>
        </p:nvSpPr>
        <p:spPr>
          <a:xfrm>
            <a:off x="357779" y="6269236"/>
            <a:ext cx="10328622" cy="348590"/>
          </a:xfrm>
        </p:spPr>
        <p:txBody>
          <a:bodyPr/>
          <a:lstStyle/>
          <a:p>
            <a:r>
              <a:rPr lang="en-US" dirty="0"/>
              <a:t>Door Hierarchy – Non-Rated Door within Suite (Room)</a:t>
            </a:r>
          </a:p>
        </p:txBody>
      </p:sp>
      <p:grpSp>
        <p:nvGrpSpPr>
          <p:cNvPr id="27" name="Group 26">
            <a:extLst>
              <a:ext uri="{FF2B5EF4-FFF2-40B4-BE49-F238E27FC236}">
                <a16:creationId xmlns:a16="http://schemas.microsoft.com/office/drawing/2014/main" id="{26156475-D30B-44B9-8AA7-B81F8A441E35}"/>
              </a:ext>
            </a:extLst>
          </p:cNvPr>
          <p:cNvGrpSpPr/>
          <p:nvPr/>
        </p:nvGrpSpPr>
        <p:grpSpPr>
          <a:xfrm>
            <a:off x="5659427" y="3780899"/>
            <a:ext cx="2513358" cy="2172995"/>
            <a:chOff x="5334891" y="1932855"/>
            <a:chExt cx="2513358" cy="2172995"/>
          </a:xfrm>
        </p:grpSpPr>
        <p:pic>
          <p:nvPicPr>
            <p:cNvPr id="28" name="Picture 27">
              <a:extLst>
                <a:ext uri="{FF2B5EF4-FFF2-40B4-BE49-F238E27FC236}">
                  <a16:creationId xmlns:a16="http://schemas.microsoft.com/office/drawing/2014/main" id="{3A731BAC-3EBC-4750-A09F-CF6584E8BFFF}"/>
                </a:ext>
              </a:extLst>
            </p:cNvPr>
            <p:cNvPicPr>
              <a:picLocks noChangeAspect="1"/>
            </p:cNvPicPr>
            <p:nvPr/>
          </p:nvPicPr>
          <p:blipFill rotWithShape="1">
            <a:blip r:embed="rId2"/>
            <a:srcRect l="39301" t="39863" r="51904" b="51873"/>
            <a:stretch/>
          </p:blipFill>
          <p:spPr>
            <a:xfrm>
              <a:off x="5334891" y="2537366"/>
              <a:ext cx="2337216" cy="1568484"/>
            </a:xfrm>
            <a:prstGeom prst="rect">
              <a:avLst/>
            </a:prstGeom>
          </p:spPr>
        </p:pic>
        <p:sp>
          <p:nvSpPr>
            <p:cNvPr id="30" name="Title 1">
              <a:extLst>
                <a:ext uri="{FF2B5EF4-FFF2-40B4-BE49-F238E27FC236}">
                  <a16:creationId xmlns:a16="http://schemas.microsoft.com/office/drawing/2014/main" id="{FC11B704-57A3-4535-ACF8-AD811BD8A8E3}"/>
                </a:ext>
              </a:extLst>
            </p:cNvPr>
            <p:cNvSpPr txBox="1">
              <a:spLocks/>
            </p:cNvSpPr>
            <p:nvPr/>
          </p:nvSpPr>
          <p:spPr>
            <a:xfrm>
              <a:off x="5515046" y="1932855"/>
              <a:ext cx="2333203" cy="66467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800" kern="1200">
                  <a:solidFill>
                    <a:srgbClr val="7E7D7E"/>
                  </a:solidFill>
                  <a:latin typeface="HelveticaNeueLT Std Med Cn" panose="020B0606030502030204" pitchFamily="34" charset="0"/>
                  <a:ea typeface="+mj-ea"/>
                  <a:cs typeface="+mj-cs"/>
                </a:defRPr>
              </a:lvl1pPr>
            </a:lstStyle>
            <a:p>
              <a:pPr>
                <a:lnSpc>
                  <a:spcPct val="100000"/>
                </a:lnSpc>
              </a:pPr>
              <a:r>
                <a:rPr lang="en-US" sz="1600" u="heavy" spc="100" dirty="0">
                  <a:solidFill>
                    <a:schemeClr val="bg2">
                      <a:lumMod val="25000"/>
                    </a:schemeClr>
                  </a:solidFill>
                  <a:uFill>
                    <a:solidFill>
                      <a:srgbClr val="FFDD47"/>
                    </a:solidFill>
                  </a:uFill>
                  <a:ea typeface="+mn-ea"/>
                  <a:cs typeface="Arial" panose="020B0604020202020204" pitchFamily="34" charset="0"/>
                </a:rPr>
                <a:t>FIRE &amp; SMOKE PROTECTION FEATURES</a:t>
              </a:r>
            </a:p>
          </p:txBody>
        </p:sp>
      </p:grpSp>
      <p:sp>
        <p:nvSpPr>
          <p:cNvPr id="31" name="Title 1">
            <a:extLst>
              <a:ext uri="{FF2B5EF4-FFF2-40B4-BE49-F238E27FC236}">
                <a16:creationId xmlns:a16="http://schemas.microsoft.com/office/drawing/2014/main" id="{1D3E9DC2-3B04-461E-859D-FA2B66A68609}"/>
              </a:ext>
            </a:extLst>
          </p:cNvPr>
          <p:cNvSpPr txBox="1">
            <a:spLocks/>
          </p:cNvSpPr>
          <p:nvPr/>
        </p:nvSpPr>
        <p:spPr>
          <a:xfrm>
            <a:off x="1169661" y="4360716"/>
            <a:ext cx="2983594" cy="864351"/>
          </a:xfrm>
          <a:prstGeom prst="rect">
            <a:avLst/>
          </a:prstGeom>
          <a:solidFill>
            <a:srgbClr val="FFFFFF"/>
          </a:solidFill>
        </p:spPr>
        <p:txBody>
          <a:bodyPr vert="horz" lIns="91440" tIns="45720" rIns="91440" bIns="45720" rtlCol="0" anchor="ctr">
            <a:noAutofit/>
          </a:bodyPr>
          <a:lstStyle>
            <a:lvl1pPr algn="l" defTabSz="914400" rtl="0" eaLnBrk="1" latinLnBrk="0" hangingPunct="1">
              <a:lnSpc>
                <a:spcPct val="90000"/>
              </a:lnSpc>
              <a:spcBef>
                <a:spcPct val="0"/>
              </a:spcBef>
              <a:buNone/>
              <a:defRPr sz="2800" kern="1200">
                <a:solidFill>
                  <a:srgbClr val="7E7D7E"/>
                </a:solidFill>
                <a:latin typeface="HelveticaNeueLT Std Med Cn" panose="020B0606030502030204" pitchFamily="34" charset="0"/>
                <a:ea typeface="+mj-ea"/>
                <a:cs typeface="+mj-cs"/>
              </a:defRPr>
            </a:lvl1pPr>
          </a:lstStyle>
          <a:p>
            <a:pPr>
              <a:lnSpc>
                <a:spcPct val="100000"/>
              </a:lnSpc>
            </a:pPr>
            <a:r>
              <a:rPr lang="en-US" sz="2000" spc="60" dirty="0">
                <a:solidFill>
                  <a:schemeClr val="bg2">
                    <a:lumMod val="25000"/>
                  </a:schemeClr>
                </a:solidFill>
                <a:uFill>
                  <a:solidFill>
                    <a:srgbClr val="FFDD47"/>
                  </a:solidFill>
                </a:uFill>
                <a:latin typeface="HelveticaNeueLT Std Lt Cn" panose="020B0406020202030204" pitchFamily="34" charset="0"/>
                <a:ea typeface="+mn-ea"/>
                <a:cs typeface="Arial" panose="020B0604020202020204" pitchFamily="34" charset="0"/>
              </a:rPr>
              <a:t>NON-RATED DOOR </a:t>
            </a:r>
            <a:br>
              <a:rPr lang="en-US" sz="2000" spc="60" dirty="0">
                <a:solidFill>
                  <a:schemeClr val="bg2">
                    <a:lumMod val="25000"/>
                  </a:schemeClr>
                </a:solidFill>
                <a:uFill>
                  <a:solidFill>
                    <a:srgbClr val="FFDD47"/>
                  </a:solidFill>
                </a:uFill>
                <a:latin typeface="HelveticaNeueLT Std Lt Cn" panose="020B0406020202030204" pitchFamily="34" charset="0"/>
                <a:ea typeface="+mn-ea"/>
                <a:cs typeface="Arial" panose="020B0604020202020204" pitchFamily="34" charset="0"/>
              </a:rPr>
            </a:br>
            <a:r>
              <a:rPr lang="en-US" sz="2000" spc="60" dirty="0">
                <a:solidFill>
                  <a:schemeClr val="bg2">
                    <a:lumMod val="25000"/>
                  </a:schemeClr>
                </a:solidFill>
                <a:uFill>
                  <a:solidFill>
                    <a:srgbClr val="FFDD47"/>
                  </a:solidFill>
                </a:uFill>
                <a:latin typeface="HelveticaNeueLT Std Lt Cn" panose="020B0406020202030204" pitchFamily="34" charset="0"/>
                <a:ea typeface="+mn-ea"/>
                <a:cs typeface="Arial" panose="020B0604020202020204" pitchFamily="34" charset="0"/>
              </a:rPr>
              <a:t>WITHIN SUITE (ROOM)</a:t>
            </a:r>
          </a:p>
        </p:txBody>
      </p:sp>
      <p:sp>
        <p:nvSpPr>
          <p:cNvPr id="25" name="Oval 24">
            <a:extLst>
              <a:ext uri="{FF2B5EF4-FFF2-40B4-BE49-F238E27FC236}">
                <a16:creationId xmlns:a16="http://schemas.microsoft.com/office/drawing/2014/main" id="{296EC0CD-ED65-4278-80ED-CCE085D71576}"/>
              </a:ext>
            </a:extLst>
          </p:cNvPr>
          <p:cNvSpPr/>
          <p:nvPr/>
        </p:nvSpPr>
        <p:spPr>
          <a:xfrm>
            <a:off x="590585" y="4416738"/>
            <a:ext cx="533276" cy="530254"/>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AC53170E-486D-4A42-B78D-F3FC009B3B5D}"/>
              </a:ext>
            </a:extLst>
          </p:cNvPr>
          <p:cNvSpPr txBox="1"/>
          <p:nvPr/>
        </p:nvSpPr>
        <p:spPr>
          <a:xfrm>
            <a:off x="696802" y="4330757"/>
            <a:ext cx="320842" cy="646331"/>
          </a:xfrm>
          <a:prstGeom prst="rect">
            <a:avLst/>
          </a:prstGeom>
          <a:noFill/>
        </p:spPr>
        <p:txBody>
          <a:bodyPr wrap="square" rtlCol="0">
            <a:spAutoFit/>
          </a:bodyPr>
          <a:lstStyle/>
          <a:p>
            <a:pPr algn="ctr"/>
            <a:r>
              <a:rPr lang="en-US" sz="3600" dirty="0">
                <a:latin typeface="HelveticaNeueLT Std Lt Cn" panose="020B0406020202030204" pitchFamily="34" charset="0"/>
              </a:rPr>
              <a:t>A</a:t>
            </a:r>
          </a:p>
        </p:txBody>
      </p:sp>
    </p:spTree>
    <p:extLst>
      <p:ext uri="{BB962C8B-B14F-4D97-AF65-F5344CB8AC3E}">
        <p14:creationId xmlns:p14="http://schemas.microsoft.com/office/powerpoint/2010/main" val="377515591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7BCF6545-D0CA-4DA9-B2FC-A6B4C9F164F5}"/>
              </a:ext>
            </a:extLst>
          </p:cNvPr>
          <p:cNvPicPr>
            <a:picLocks noChangeAspect="1"/>
          </p:cNvPicPr>
          <p:nvPr/>
        </p:nvPicPr>
        <p:blipFill rotWithShape="1">
          <a:blip r:embed="rId2"/>
          <a:srcRect l="48620" t="40025" r="29839" b="10410"/>
          <a:stretch/>
        </p:blipFill>
        <p:spPr>
          <a:xfrm>
            <a:off x="7491389" y="22930"/>
            <a:ext cx="4145554" cy="6813500"/>
          </a:xfrm>
          <a:prstGeom prst="rect">
            <a:avLst/>
          </a:prstGeom>
        </p:spPr>
      </p:pic>
      <p:sp>
        <p:nvSpPr>
          <p:cNvPr id="3" name="Slide Number Placeholder 2">
            <a:extLst>
              <a:ext uri="{FF2B5EF4-FFF2-40B4-BE49-F238E27FC236}">
                <a16:creationId xmlns:a16="http://schemas.microsoft.com/office/drawing/2014/main" id="{4D48BC4A-890E-43C7-A28F-CE4836BB3100}"/>
              </a:ext>
            </a:extLst>
          </p:cNvPr>
          <p:cNvSpPr>
            <a:spLocks noGrp="1"/>
          </p:cNvSpPr>
          <p:nvPr>
            <p:ph type="sldNum" sz="quarter" idx="12"/>
          </p:nvPr>
        </p:nvSpPr>
        <p:spPr/>
        <p:txBody>
          <a:bodyPr/>
          <a:lstStyle/>
          <a:p>
            <a:r>
              <a:rPr lang="en-US" dirty="0"/>
              <a:t>p </a:t>
            </a:r>
            <a:fld id="{D48DF834-3ED9-430A-B51F-30D54AEDC26A}" type="slidenum">
              <a:rPr lang="en-US" smtClean="0"/>
              <a:t>18</a:t>
            </a:fld>
            <a:endParaRPr lang="en-US" dirty="0"/>
          </a:p>
        </p:txBody>
      </p:sp>
      <p:sp>
        <p:nvSpPr>
          <p:cNvPr id="17" name="Oval 16">
            <a:extLst>
              <a:ext uri="{FF2B5EF4-FFF2-40B4-BE49-F238E27FC236}">
                <a16:creationId xmlns:a16="http://schemas.microsoft.com/office/drawing/2014/main" id="{5BDEC3AC-E563-4F45-BD06-65F0CFDC4009}"/>
              </a:ext>
            </a:extLst>
          </p:cNvPr>
          <p:cNvSpPr/>
          <p:nvPr/>
        </p:nvSpPr>
        <p:spPr>
          <a:xfrm>
            <a:off x="9352735" y="4544949"/>
            <a:ext cx="274320" cy="274320"/>
          </a:xfrm>
          <a:prstGeom prst="ellipse">
            <a:avLst/>
          </a:prstGeom>
          <a:solidFill>
            <a:srgbClr val="FFC000"/>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C79345F5-26D9-4373-AB90-75793682F48E}"/>
              </a:ext>
            </a:extLst>
          </p:cNvPr>
          <p:cNvSpPr txBox="1"/>
          <p:nvPr/>
        </p:nvSpPr>
        <p:spPr>
          <a:xfrm>
            <a:off x="9329474" y="4470328"/>
            <a:ext cx="320842" cy="400110"/>
          </a:xfrm>
          <a:prstGeom prst="rect">
            <a:avLst/>
          </a:prstGeom>
          <a:noFill/>
        </p:spPr>
        <p:txBody>
          <a:bodyPr wrap="square" rtlCol="0">
            <a:spAutoFit/>
          </a:bodyPr>
          <a:lstStyle/>
          <a:p>
            <a:pPr algn="ctr"/>
            <a:r>
              <a:rPr lang="en-US" sz="2000" dirty="0"/>
              <a:t>B</a:t>
            </a:r>
          </a:p>
        </p:txBody>
      </p:sp>
      <p:cxnSp>
        <p:nvCxnSpPr>
          <p:cNvPr id="9" name="Straight Connector 8">
            <a:extLst>
              <a:ext uri="{FF2B5EF4-FFF2-40B4-BE49-F238E27FC236}">
                <a16:creationId xmlns:a16="http://schemas.microsoft.com/office/drawing/2014/main" id="{5F159131-C546-492E-AF6A-ECFE9D0DA0DA}"/>
              </a:ext>
            </a:extLst>
          </p:cNvPr>
          <p:cNvCxnSpPr>
            <a:cxnSpLocks/>
          </p:cNvCxnSpPr>
          <p:nvPr/>
        </p:nvCxnSpPr>
        <p:spPr>
          <a:xfrm>
            <a:off x="9502815" y="462987"/>
            <a:ext cx="13717" cy="4191909"/>
          </a:xfrm>
          <a:prstGeom prst="line">
            <a:avLst/>
          </a:prstGeom>
          <a:ln w="12700"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0" name="Straight Connector 9">
            <a:extLst>
              <a:ext uri="{FF2B5EF4-FFF2-40B4-BE49-F238E27FC236}">
                <a16:creationId xmlns:a16="http://schemas.microsoft.com/office/drawing/2014/main" id="{5E407D97-8451-4BFE-B956-C8081794943B}"/>
              </a:ext>
            </a:extLst>
          </p:cNvPr>
          <p:cNvCxnSpPr>
            <a:cxnSpLocks/>
          </p:cNvCxnSpPr>
          <p:nvPr/>
        </p:nvCxnSpPr>
        <p:spPr>
          <a:xfrm flipH="1">
            <a:off x="8507392" y="4654896"/>
            <a:ext cx="1009142" cy="0"/>
          </a:xfrm>
          <a:prstGeom prst="line">
            <a:avLst/>
          </a:prstGeom>
          <a:ln w="12700"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1" name="Straight Connector 10">
            <a:extLst>
              <a:ext uri="{FF2B5EF4-FFF2-40B4-BE49-F238E27FC236}">
                <a16:creationId xmlns:a16="http://schemas.microsoft.com/office/drawing/2014/main" id="{C2A32C5A-19D6-4EA6-8CD2-9B0D0B04887B}"/>
              </a:ext>
            </a:extLst>
          </p:cNvPr>
          <p:cNvCxnSpPr>
            <a:cxnSpLocks/>
          </p:cNvCxnSpPr>
          <p:nvPr/>
        </p:nvCxnSpPr>
        <p:spPr>
          <a:xfrm>
            <a:off x="8507392" y="4654896"/>
            <a:ext cx="0" cy="329599"/>
          </a:xfrm>
          <a:prstGeom prst="line">
            <a:avLst/>
          </a:prstGeom>
          <a:ln w="12700"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2" name="Straight Connector 11">
            <a:extLst>
              <a:ext uri="{FF2B5EF4-FFF2-40B4-BE49-F238E27FC236}">
                <a16:creationId xmlns:a16="http://schemas.microsoft.com/office/drawing/2014/main" id="{BCB6BF1E-32B2-4DA4-A266-3F03BEA65EE8}"/>
              </a:ext>
            </a:extLst>
          </p:cNvPr>
          <p:cNvCxnSpPr>
            <a:cxnSpLocks/>
          </p:cNvCxnSpPr>
          <p:nvPr/>
        </p:nvCxnSpPr>
        <p:spPr>
          <a:xfrm>
            <a:off x="8507392" y="4984495"/>
            <a:ext cx="727276" cy="324427"/>
          </a:xfrm>
          <a:prstGeom prst="line">
            <a:avLst/>
          </a:prstGeom>
          <a:ln w="12700"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3" name="Straight Connector 12">
            <a:extLst>
              <a:ext uri="{FF2B5EF4-FFF2-40B4-BE49-F238E27FC236}">
                <a16:creationId xmlns:a16="http://schemas.microsoft.com/office/drawing/2014/main" id="{E588EB7E-666A-4246-80CD-149B10654C73}"/>
              </a:ext>
            </a:extLst>
          </p:cNvPr>
          <p:cNvCxnSpPr/>
          <p:nvPr/>
        </p:nvCxnSpPr>
        <p:spPr>
          <a:xfrm flipH="1">
            <a:off x="9145929" y="464916"/>
            <a:ext cx="356886" cy="0"/>
          </a:xfrm>
          <a:prstGeom prst="line">
            <a:avLst/>
          </a:prstGeom>
          <a:ln w="12700"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4" name="Straight Connector 13">
            <a:extLst>
              <a:ext uri="{FF2B5EF4-FFF2-40B4-BE49-F238E27FC236}">
                <a16:creationId xmlns:a16="http://schemas.microsoft.com/office/drawing/2014/main" id="{3416FE80-51BF-49C0-9D3F-13C5F5C8AB4E}"/>
              </a:ext>
            </a:extLst>
          </p:cNvPr>
          <p:cNvCxnSpPr>
            <a:cxnSpLocks/>
          </p:cNvCxnSpPr>
          <p:nvPr/>
        </p:nvCxnSpPr>
        <p:spPr>
          <a:xfrm>
            <a:off x="9142071" y="462987"/>
            <a:ext cx="0" cy="489998"/>
          </a:xfrm>
          <a:prstGeom prst="line">
            <a:avLst/>
          </a:prstGeom>
          <a:ln w="12700"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8" name="Straight Connector 17">
            <a:extLst>
              <a:ext uri="{FF2B5EF4-FFF2-40B4-BE49-F238E27FC236}">
                <a16:creationId xmlns:a16="http://schemas.microsoft.com/office/drawing/2014/main" id="{6897ECEC-8103-4DE2-A4D1-A5978270C8A6}"/>
              </a:ext>
            </a:extLst>
          </p:cNvPr>
          <p:cNvCxnSpPr>
            <a:cxnSpLocks/>
          </p:cNvCxnSpPr>
          <p:nvPr/>
        </p:nvCxnSpPr>
        <p:spPr>
          <a:xfrm flipH="1">
            <a:off x="8067556" y="952985"/>
            <a:ext cx="167831" cy="0"/>
          </a:xfrm>
          <a:prstGeom prst="line">
            <a:avLst/>
          </a:prstGeom>
          <a:ln w="9525" cap="flat" cmpd="sng" algn="ctr">
            <a:solidFill>
              <a:schemeClr val="accent2"/>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19" name="Straight Connector 18">
            <a:extLst>
              <a:ext uri="{FF2B5EF4-FFF2-40B4-BE49-F238E27FC236}">
                <a16:creationId xmlns:a16="http://schemas.microsoft.com/office/drawing/2014/main" id="{C4B725A5-03D3-446D-9F23-CAB7F4EF0D4C}"/>
              </a:ext>
            </a:extLst>
          </p:cNvPr>
          <p:cNvCxnSpPr>
            <a:cxnSpLocks/>
          </p:cNvCxnSpPr>
          <p:nvPr/>
        </p:nvCxnSpPr>
        <p:spPr>
          <a:xfrm flipH="1">
            <a:off x="8219103" y="952985"/>
            <a:ext cx="922968" cy="0"/>
          </a:xfrm>
          <a:prstGeom prst="line">
            <a:avLst/>
          </a:prstGeom>
          <a:ln w="12700"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20" name="Oval 19">
            <a:extLst>
              <a:ext uri="{FF2B5EF4-FFF2-40B4-BE49-F238E27FC236}">
                <a16:creationId xmlns:a16="http://schemas.microsoft.com/office/drawing/2014/main" id="{B22B3F96-E3F2-4F86-9529-B41EFC3D7519}"/>
              </a:ext>
            </a:extLst>
          </p:cNvPr>
          <p:cNvSpPr/>
          <p:nvPr/>
        </p:nvSpPr>
        <p:spPr>
          <a:xfrm>
            <a:off x="9167418" y="5225067"/>
            <a:ext cx="130194" cy="138714"/>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1" name="Title 1">
            <a:extLst>
              <a:ext uri="{FF2B5EF4-FFF2-40B4-BE49-F238E27FC236}">
                <a16:creationId xmlns:a16="http://schemas.microsoft.com/office/drawing/2014/main" id="{BF25B7CB-AFDA-45FD-BB7F-1F864FAB3C8D}"/>
              </a:ext>
            </a:extLst>
          </p:cNvPr>
          <p:cNvSpPr txBox="1">
            <a:spLocks/>
          </p:cNvSpPr>
          <p:nvPr/>
        </p:nvSpPr>
        <p:spPr>
          <a:xfrm>
            <a:off x="357779" y="6269236"/>
            <a:ext cx="10328622" cy="34859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000" kern="1200">
                <a:solidFill>
                  <a:srgbClr val="7E7D7E"/>
                </a:solidFill>
                <a:latin typeface="HelveticaNeueLT Std Med Cn" panose="020B0606030502030204" pitchFamily="34" charset="0"/>
                <a:ea typeface="+mj-ea"/>
                <a:cs typeface="+mj-cs"/>
              </a:defRPr>
            </a:lvl1pPr>
          </a:lstStyle>
          <a:p>
            <a:r>
              <a:rPr lang="en-US" sz="2800" dirty="0"/>
              <a:t>Door Hierarchy – Corridor Door, 0 HR. Smoke Partition</a:t>
            </a:r>
          </a:p>
        </p:txBody>
      </p:sp>
      <p:grpSp>
        <p:nvGrpSpPr>
          <p:cNvPr id="27" name="Group 26">
            <a:extLst>
              <a:ext uri="{FF2B5EF4-FFF2-40B4-BE49-F238E27FC236}">
                <a16:creationId xmlns:a16="http://schemas.microsoft.com/office/drawing/2014/main" id="{3A784A3B-4A84-4973-B54F-BAC282DA5A27}"/>
              </a:ext>
            </a:extLst>
          </p:cNvPr>
          <p:cNvGrpSpPr/>
          <p:nvPr/>
        </p:nvGrpSpPr>
        <p:grpSpPr>
          <a:xfrm>
            <a:off x="5659427" y="3780899"/>
            <a:ext cx="2513358" cy="2172995"/>
            <a:chOff x="5334891" y="1932855"/>
            <a:chExt cx="2513358" cy="2172995"/>
          </a:xfrm>
        </p:grpSpPr>
        <p:pic>
          <p:nvPicPr>
            <p:cNvPr id="28" name="Picture 27">
              <a:extLst>
                <a:ext uri="{FF2B5EF4-FFF2-40B4-BE49-F238E27FC236}">
                  <a16:creationId xmlns:a16="http://schemas.microsoft.com/office/drawing/2014/main" id="{15588626-81D0-4129-8EAF-7BC5D3DF402D}"/>
                </a:ext>
              </a:extLst>
            </p:cNvPr>
            <p:cNvPicPr>
              <a:picLocks noChangeAspect="1"/>
            </p:cNvPicPr>
            <p:nvPr/>
          </p:nvPicPr>
          <p:blipFill rotWithShape="1">
            <a:blip r:embed="rId2"/>
            <a:srcRect l="39301" t="39863" r="51904" b="51873"/>
            <a:stretch/>
          </p:blipFill>
          <p:spPr>
            <a:xfrm>
              <a:off x="5334891" y="2537366"/>
              <a:ext cx="2337216" cy="1568484"/>
            </a:xfrm>
            <a:prstGeom prst="rect">
              <a:avLst/>
            </a:prstGeom>
          </p:spPr>
        </p:pic>
        <p:sp>
          <p:nvSpPr>
            <p:cNvPr id="29" name="Title 1">
              <a:extLst>
                <a:ext uri="{FF2B5EF4-FFF2-40B4-BE49-F238E27FC236}">
                  <a16:creationId xmlns:a16="http://schemas.microsoft.com/office/drawing/2014/main" id="{FF367A89-D6E7-470A-8846-D14991CBE9D0}"/>
                </a:ext>
              </a:extLst>
            </p:cNvPr>
            <p:cNvSpPr txBox="1">
              <a:spLocks/>
            </p:cNvSpPr>
            <p:nvPr/>
          </p:nvSpPr>
          <p:spPr>
            <a:xfrm>
              <a:off x="5515046" y="1932855"/>
              <a:ext cx="2333203" cy="66467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800" kern="1200">
                  <a:solidFill>
                    <a:srgbClr val="7E7D7E"/>
                  </a:solidFill>
                  <a:latin typeface="HelveticaNeueLT Std Med Cn" panose="020B0606030502030204" pitchFamily="34" charset="0"/>
                  <a:ea typeface="+mj-ea"/>
                  <a:cs typeface="+mj-cs"/>
                </a:defRPr>
              </a:lvl1pPr>
            </a:lstStyle>
            <a:p>
              <a:pPr>
                <a:lnSpc>
                  <a:spcPct val="100000"/>
                </a:lnSpc>
              </a:pPr>
              <a:r>
                <a:rPr lang="en-US" sz="1600" u="heavy" spc="100" dirty="0">
                  <a:solidFill>
                    <a:schemeClr val="bg2">
                      <a:lumMod val="25000"/>
                    </a:schemeClr>
                  </a:solidFill>
                  <a:uFill>
                    <a:solidFill>
                      <a:srgbClr val="FFDD47"/>
                    </a:solidFill>
                  </a:uFill>
                  <a:ea typeface="+mn-ea"/>
                  <a:cs typeface="Arial" panose="020B0604020202020204" pitchFamily="34" charset="0"/>
                </a:rPr>
                <a:t>FIRE &amp; SMOKE PROTECTION FEATURES</a:t>
              </a:r>
            </a:p>
          </p:txBody>
        </p:sp>
      </p:grpSp>
      <p:pic>
        <p:nvPicPr>
          <p:cNvPr id="1026" name="Picture 4" descr="image001">
            <a:extLst>
              <a:ext uri="{FF2B5EF4-FFF2-40B4-BE49-F238E27FC236}">
                <a16:creationId xmlns:a16="http://schemas.microsoft.com/office/drawing/2014/main" id="{9C807B33-3156-47B9-AE14-B67A4724C9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4872" y="1235059"/>
            <a:ext cx="5888200" cy="3749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Title 1">
            <a:extLst>
              <a:ext uri="{FF2B5EF4-FFF2-40B4-BE49-F238E27FC236}">
                <a16:creationId xmlns:a16="http://schemas.microsoft.com/office/drawing/2014/main" id="{B2434ABE-DBBB-401A-8F13-1FF98DF27290}"/>
              </a:ext>
            </a:extLst>
          </p:cNvPr>
          <p:cNvSpPr txBox="1">
            <a:spLocks/>
          </p:cNvSpPr>
          <p:nvPr/>
        </p:nvSpPr>
        <p:spPr>
          <a:xfrm>
            <a:off x="1146566" y="4360716"/>
            <a:ext cx="2983594" cy="623779"/>
          </a:xfrm>
          <a:prstGeom prst="rect">
            <a:avLst/>
          </a:prstGeom>
          <a:solidFill>
            <a:srgbClr val="FFFFFF"/>
          </a:solidFill>
        </p:spPr>
        <p:txBody>
          <a:bodyPr vert="horz" lIns="91440" tIns="45720" rIns="91440" bIns="45720" rtlCol="0" anchor="ctr">
            <a:noAutofit/>
          </a:bodyPr>
          <a:lstStyle>
            <a:lvl1pPr algn="l" defTabSz="914400" rtl="0" eaLnBrk="1" latinLnBrk="0" hangingPunct="1">
              <a:lnSpc>
                <a:spcPct val="90000"/>
              </a:lnSpc>
              <a:spcBef>
                <a:spcPct val="0"/>
              </a:spcBef>
              <a:buNone/>
              <a:defRPr sz="2800" kern="1200">
                <a:solidFill>
                  <a:srgbClr val="7E7D7E"/>
                </a:solidFill>
                <a:latin typeface="HelveticaNeueLT Std Med Cn" panose="020B0606030502030204" pitchFamily="34" charset="0"/>
                <a:ea typeface="+mj-ea"/>
                <a:cs typeface="+mj-cs"/>
              </a:defRPr>
            </a:lvl1pPr>
          </a:lstStyle>
          <a:p>
            <a:pPr>
              <a:lnSpc>
                <a:spcPct val="100000"/>
              </a:lnSpc>
            </a:pPr>
            <a:r>
              <a:rPr lang="en-US" sz="2000" spc="60" dirty="0">
                <a:solidFill>
                  <a:schemeClr val="bg2">
                    <a:lumMod val="25000"/>
                  </a:schemeClr>
                </a:solidFill>
                <a:uFill>
                  <a:solidFill>
                    <a:srgbClr val="FFDD47"/>
                  </a:solidFill>
                </a:uFill>
                <a:latin typeface="HelveticaNeueLT Std Lt Cn" panose="020B0406020202030204" pitchFamily="34" charset="0"/>
                <a:ea typeface="+mn-ea"/>
                <a:cs typeface="Arial" panose="020B0604020202020204" pitchFamily="34" charset="0"/>
              </a:rPr>
              <a:t>CORRIDOR DOOR</a:t>
            </a:r>
          </a:p>
        </p:txBody>
      </p:sp>
      <p:sp>
        <p:nvSpPr>
          <p:cNvPr id="24" name="Oval 23">
            <a:extLst>
              <a:ext uri="{FF2B5EF4-FFF2-40B4-BE49-F238E27FC236}">
                <a16:creationId xmlns:a16="http://schemas.microsoft.com/office/drawing/2014/main" id="{ECB4ED74-7667-4B26-BD0C-B4E67B1684BB}"/>
              </a:ext>
            </a:extLst>
          </p:cNvPr>
          <p:cNvSpPr/>
          <p:nvPr/>
        </p:nvSpPr>
        <p:spPr>
          <a:xfrm>
            <a:off x="554610" y="4430573"/>
            <a:ext cx="533276" cy="530254"/>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B5D39040-5F96-43B1-8E7D-31D3AA3E2306}"/>
              </a:ext>
            </a:extLst>
          </p:cNvPr>
          <p:cNvSpPr txBox="1"/>
          <p:nvPr/>
        </p:nvSpPr>
        <p:spPr>
          <a:xfrm>
            <a:off x="660828" y="4372535"/>
            <a:ext cx="320842" cy="646331"/>
          </a:xfrm>
          <a:prstGeom prst="rect">
            <a:avLst/>
          </a:prstGeom>
          <a:noFill/>
        </p:spPr>
        <p:txBody>
          <a:bodyPr wrap="square" rtlCol="0">
            <a:spAutoFit/>
          </a:bodyPr>
          <a:lstStyle/>
          <a:p>
            <a:pPr algn="ctr"/>
            <a:r>
              <a:rPr lang="en-US" sz="3600" dirty="0">
                <a:latin typeface="HelveticaNeueLT Std Lt Cn" panose="020B0406020202030204" pitchFamily="34" charset="0"/>
              </a:rPr>
              <a:t>B</a:t>
            </a:r>
          </a:p>
        </p:txBody>
      </p:sp>
    </p:spTree>
    <p:extLst>
      <p:ext uri="{BB962C8B-B14F-4D97-AF65-F5344CB8AC3E}">
        <p14:creationId xmlns:p14="http://schemas.microsoft.com/office/powerpoint/2010/main" val="112339426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7BCF6545-D0CA-4DA9-B2FC-A6B4C9F164F5}"/>
              </a:ext>
            </a:extLst>
          </p:cNvPr>
          <p:cNvPicPr>
            <a:picLocks noChangeAspect="1"/>
          </p:cNvPicPr>
          <p:nvPr/>
        </p:nvPicPr>
        <p:blipFill rotWithShape="1">
          <a:blip r:embed="rId2"/>
          <a:srcRect l="48620" t="40025" r="29818" b="10410"/>
          <a:stretch/>
        </p:blipFill>
        <p:spPr>
          <a:xfrm>
            <a:off x="7491389" y="22930"/>
            <a:ext cx="4149626" cy="6813500"/>
          </a:xfrm>
          <a:prstGeom prst="rect">
            <a:avLst/>
          </a:prstGeom>
        </p:spPr>
      </p:pic>
      <p:sp>
        <p:nvSpPr>
          <p:cNvPr id="3" name="Slide Number Placeholder 2">
            <a:extLst>
              <a:ext uri="{FF2B5EF4-FFF2-40B4-BE49-F238E27FC236}">
                <a16:creationId xmlns:a16="http://schemas.microsoft.com/office/drawing/2014/main" id="{4D48BC4A-890E-43C7-A28F-CE4836BB3100}"/>
              </a:ext>
            </a:extLst>
          </p:cNvPr>
          <p:cNvSpPr>
            <a:spLocks noGrp="1"/>
          </p:cNvSpPr>
          <p:nvPr>
            <p:ph type="sldNum" sz="quarter" idx="12"/>
          </p:nvPr>
        </p:nvSpPr>
        <p:spPr/>
        <p:txBody>
          <a:bodyPr/>
          <a:lstStyle/>
          <a:p>
            <a:r>
              <a:rPr lang="en-US" dirty="0"/>
              <a:t>p </a:t>
            </a:r>
            <a:fld id="{D48DF834-3ED9-430A-B51F-30D54AEDC26A}" type="slidenum">
              <a:rPr lang="en-US" smtClean="0"/>
              <a:t>19</a:t>
            </a:fld>
            <a:endParaRPr lang="en-US" dirty="0"/>
          </a:p>
        </p:txBody>
      </p:sp>
      <p:sp>
        <p:nvSpPr>
          <p:cNvPr id="17" name="Oval 16">
            <a:extLst>
              <a:ext uri="{FF2B5EF4-FFF2-40B4-BE49-F238E27FC236}">
                <a16:creationId xmlns:a16="http://schemas.microsoft.com/office/drawing/2014/main" id="{5BDEC3AC-E563-4F45-BD06-65F0CFDC4009}"/>
              </a:ext>
            </a:extLst>
          </p:cNvPr>
          <p:cNvSpPr/>
          <p:nvPr/>
        </p:nvSpPr>
        <p:spPr>
          <a:xfrm>
            <a:off x="10079016" y="4780692"/>
            <a:ext cx="320040" cy="320040"/>
          </a:xfrm>
          <a:prstGeom prst="ellipse">
            <a:avLst/>
          </a:prstGeom>
          <a:solidFill>
            <a:srgbClr val="FFC000"/>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C79345F5-26D9-4373-AB90-75793682F48E}"/>
              </a:ext>
            </a:extLst>
          </p:cNvPr>
          <p:cNvSpPr txBox="1"/>
          <p:nvPr/>
        </p:nvSpPr>
        <p:spPr>
          <a:xfrm>
            <a:off x="9977164" y="4732266"/>
            <a:ext cx="524150" cy="400110"/>
          </a:xfrm>
          <a:prstGeom prst="rect">
            <a:avLst/>
          </a:prstGeom>
          <a:noFill/>
        </p:spPr>
        <p:txBody>
          <a:bodyPr wrap="square" rtlCol="0">
            <a:spAutoFit/>
          </a:bodyPr>
          <a:lstStyle/>
          <a:p>
            <a:pPr algn="ctr"/>
            <a:r>
              <a:rPr lang="en-US" sz="2000" dirty="0"/>
              <a:t>B1</a:t>
            </a:r>
          </a:p>
        </p:txBody>
      </p:sp>
      <p:cxnSp>
        <p:nvCxnSpPr>
          <p:cNvPr id="8" name="Straight Connector 7">
            <a:extLst>
              <a:ext uri="{FF2B5EF4-FFF2-40B4-BE49-F238E27FC236}">
                <a16:creationId xmlns:a16="http://schemas.microsoft.com/office/drawing/2014/main" id="{1174628C-4DFD-47D5-9C69-EB456DBB564F}"/>
              </a:ext>
            </a:extLst>
          </p:cNvPr>
          <p:cNvCxnSpPr>
            <a:cxnSpLocks/>
          </p:cNvCxnSpPr>
          <p:nvPr/>
        </p:nvCxnSpPr>
        <p:spPr>
          <a:xfrm>
            <a:off x="9502815" y="468430"/>
            <a:ext cx="13717" cy="4191909"/>
          </a:xfrm>
          <a:prstGeom prst="line">
            <a:avLst/>
          </a:prstGeom>
          <a:ln w="12700"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9" name="Straight Connector 8">
            <a:extLst>
              <a:ext uri="{FF2B5EF4-FFF2-40B4-BE49-F238E27FC236}">
                <a16:creationId xmlns:a16="http://schemas.microsoft.com/office/drawing/2014/main" id="{D77EEAA7-98AE-4B29-BE92-7BF579C3EF93}"/>
              </a:ext>
            </a:extLst>
          </p:cNvPr>
          <p:cNvCxnSpPr>
            <a:cxnSpLocks/>
          </p:cNvCxnSpPr>
          <p:nvPr/>
        </p:nvCxnSpPr>
        <p:spPr>
          <a:xfrm flipH="1">
            <a:off x="8507392" y="4660339"/>
            <a:ext cx="1009142" cy="0"/>
          </a:xfrm>
          <a:prstGeom prst="line">
            <a:avLst/>
          </a:prstGeom>
          <a:ln w="12700"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0" name="Straight Connector 9">
            <a:extLst>
              <a:ext uri="{FF2B5EF4-FFF2-40B4-BE49-F238E27FC236}">
                <a16:creationId xmlns:a16="http://schemas.microsoft.com/office/drawing/2014/main" id="{3C0866D2-8812-4897-A2E5-6631B4796F02}"/>
              </a:ext>
            </a:extLst>
          </p:cNvPr>
          <p:cNvCxnSpPr>
            <a:cxnSpLocks/>
          </p:cNvCxnSpPr>
          <p:nvPr/>
        </p:nvCxnSpPr>
        <p:spPr>
          <a:xfrm>
            <a:off x="8507392" y="4660339"/>
            <a:ext cx="0" cy="329599"/>
          </a:xfrm>
          <a:prstGeom prst="line">
            <a:avLst/>
          </a:prstGeom>
          <a:ln w="12700"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1" name="Straight Connector 10">
            <a:extLst>
              <a:ext uri="{FF2B5EF4-FFF2-40B4-BE49-F238E27FC236}">
                <a16:creationId xmlns:a16="http://schemas.microsoft.com/office/drawing/2014/main" id="{1F44E740-DBE0-49B4-B467-155472850E11}"/>
              </a:ext>
            </a:extLst>
          </p:cNvPr>
          <p:cNvCxnSpPr>
            <a:cxnSpLocks/>
          </p:cNvCxnSpPr>
          <p:nvPr/>
        </p:nvCxnSpPr>
        <p:spPr>
          <a:xfrm>
            <a:off x="8507392" y="4989938"/>
            <a:ext cx="727276" cy="324427"/>
          </a:xfrm>
          <a:prstGeom prst="line">
            <a:avLst/>
          </a:prstGeom>
          <a:ln w="12700"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2" name="Straight Connector 11">
            <a:extLst>
              <a:ext uri="{FF2B5EF4-FFF2-40B4-BE49-F238E27FC236}">
                <a16:creationId xmlns:a16="http://schemas.microsoft.com/office/drawing/2014/main" id="{C24CE6D5-73EE-420B-BB4F-3E677840D104}"/>
              </a:ext>
            </a:extLst>
          </p:cNvPr>
          <p:cNvCxnSpPr/>
          <p:nvPr/>
        </p:nvCxnSpPr>
        <p:spPr>
          <a:xfrm flipH="1">
            <a:off x="9145929" y="470359"/>
            <a:ext cx="356886" cy="0"/>
          </a:xfrm>
          <a:prstGeom prst="line">
            <a:avLst/>
          </a:prstGeom>
          <a:ln w="12700"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3" name="Straight Connector 12">
            <a:extLst>
              <a:ext uri="{FF2B5EF4-FFF2-40B4-BE49-F238E27FC236}">
                <a16:creationId xmlns:a16="http://schemas.microsoft.com/office/drawing/2014/main" id="{B1A5AFF3-CF7E-420D-88FB-5B84EC5AC17F}"/>
              </a:ext>
            </a:extLst>
          </p:cNvPr>
          <p:cNvCxnSpPr>
            <a:cxnSpLocks/>
          </p:cNvCxnSpPr>
          <p:nvPr/>
        </p:nvCxnSpPr>
        <p:spPr>
          <a:xfrm>
            <a:off x="9142071" y="468430"/>
            <a:ext cx="0" cy="489998"/>
          </a:xfrm>
          <a:prstGeom prst="line">
            <a:avLst/>
          </a:prstGeom>
          <a:ln w="12700"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4" name="Straight Connector 13">
            <a:extLst>
              <a:ext uri="{FF2B5EF4-FFF2-40B4-BE49-F238E27FC236}">
                <a16:creationId xmlns:a16="http://schemas.microsoft.com/office/drawing/2014/main" id="{13E382FB-3DC0-4D75-AE4C-A1739CB92668}"/>
              </a:ext>
            </a:extLst>
          </p:cNvPr>
          <p:cNvCxnSpPr>
            <a:cxnSpLocks/>
          </p:cNvCxnSpPr>
          <p:nvPr/>
        </p:nvCxnSpPr>
        <p:spPr>
          <a:xfrm flipH="1">
            <a:off x="8067556" y="958428"/>
            <a:ext cx="167831" cy="0"/>
          </a:xfrm>
          <a:prstGeom prst="line">
            <a:avLst/>
          </a:prstGeom>
          <a:ln w="9525" cap="flat" cmpd="sng" algn="ctr">
            <a:solidFill>
              <a:schemeClr val="accent2"/>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18" name="Straight Connector 17">
            <a:extLst>
              <a:ext uri="{FF2B5EF4-FFF2-40B4-BE49-F238E27FC236}">
                <a16:creationId xmlns:a16="http://schemas.microsoft.com/office/drawing/2014/main" id="{CA2C089B-F1BE-43F3-B3F0-042C0B242E24}"/>
              </a:ext>
            </a:extLst>
          </p:cNvPr>
          <p:cNvCxnSpPr>
            <a:cxnSpLocks/>
          </p:cNvCxnSpPr>
          <p:nvPr/>
        </p:nvCxnSpPr>
        <p:spPr>
          <a:xfrm flipH="1">
            <a:off x="8219103" y="958428"/>
            <a:ext cx="922968" cy="0"/>
          </a:xfrm>
          <a:prstGeom prst="line">
            <a:avLst/>
          </a:prstGeom>
          <a:ln w="12700"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9" name="Oval 18">
            <a:extLst>
              <a:ext uri="{FF2B5EF4-FFF2-40B4-BE49-F238E27FC236}">
                <a16:creationId xmlns:a16="http://schemas.microsoft.com/office/drawing/2014/main" id="{0F00ADF6-812F-4BA3-AEEB-850AEE8AFEEB}"/>
              </a:ext>
            </a:extLst>
          </p:cNvPr>
          <p:cNvSpPr/>
          <p:nvPr/>
        </p:nvSpPr>
        <p:spPr>
          <a:xfrm>
            <a:off x="9167418" y="5230510"/>
            <a:ext cx="130194" cy="138714"/>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2CB3CC81-6C21-4836-8102-FBA49E70F4F7}"/>
              </a:ext>
            </a:extLst>
          </p:cNvPr>
          <p:cNvPicPr>
            <a:picLocks noChangeAspect="1"/>
          </p:cNvPicPr>
          <p:nvPr/>
        </p:nvPicPr>
        <p:blipFill rotWithShape="1">
          <a:blip r:embed="rId3"/>
          <a:srcRect l="20904" t="21092" r="27366" b="17784"/>
          <a:stretch/>
        </p:blipFill>
        <p:spPr>
          <a:xfrm>
            <a:off x="268732" y="1177316"/>
            <a:ext cx="5482706" cy="4191908"/>
          </a:xfrm>
          <a:prstGeom prst="rect">
            <a:avLst/>
          </a:prstGeom>
        </p:spPr>
      </p:pic>
      <p:sp>
        <p:nvSpPr>
          <p:cNvPr id="20" name="Title 1">
            <a:extLst>
              <a:ext uri="{FF2B5EF4-FFF2-40B4-BE49-F238E27FC236}">
                <a16:creationId xmlns:a16="http://schemas.microsoft.com/office/drawing/2014/main" id="{5412DA44-F3FC-4C58-8A0C-420CA6628183}"/>
              </a:ext>
            </a:extLst>
          </p:cNvPr>
          <p:cNvSpPr txBox="1">
            <a:spLocks/>
          </p:cNvSpPr>
          <p:nvPr/>
        </p:nvSpPr>
        <p:spPr>
          <a:xfrm>
            <a:off x="357779" y="6269236"/>
            <a:ext cx="10328622" cy="34859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000" kern="1200">
                <a:solidFill>
                  <a:srgbClr val="7E7D7E"/>
                </a:solidFill>
                <a:latin typeface="HelveticaNeueLT Std Med Cn" panose="020B0606030502030204" pitchFamily="34" charset="0"/>
                <a:ea typeface="+mj-ea"/>
                <a:cs typeface="+mj-cs"/>
              </a:defRPr>
            </a:lvl1pPr>
          </a:lstStyle>
          <a:p>
            <a:r>
              <a:rPr lang="en-US" sz="2800" dirty="0"/>
              <a:t>Door Hierarchy – Corridor Door, 0 HR. Smoke Partition</a:t>
            </a:r>
          </a:p>
        </p:txBody>
      </p:sp>
      <p:grpSp>
        <p:nvGrpSpPr>
          <p:cNvPr id="22" name="Group 21">
            <a:extLst>
              <a:ext uri="{FF2B5EF4-FFF2-40B4-BE49-F238E27FC236}">
                <a16:creationId xmlns:a16="http://schemas.microsoft.com/office/drawing/2014/main" id="{2305993E-CA2C-4631-BAD5-CC04782E4FA2}"/>
              </a:ext>
            </a:extLst>
          </p:cNvPr>
          <p:cNvGrpSpPr/>
          <p:nvPr/>
        </p:nvGrpSpPr>
        <p:grpSpPr>
          <a:xfrm>
            <a:off x="5659427" y="3780899"/>
            <a:ext cx="2513358" cy="2172995"/>
            <a:chOff x="5334891" y="1932855"/>
            <a:chExt cx="2513358" cy="2172995"/>
          </a:xfrm>
        </p:grpSpPr>
        <p:pic>
          <p:nvPicPr>
            <p:cNvPr id="25" name="Picture 24">
              <a:extLst>
                <a:ext uri="{FF2B5EF4-FFF2-40B4-BE49-F238E27FC236}">
                  <a16:creationId xmlns:a16="http://schemas.microsoft.com/office/drawing/2014/main" id="{D1FDFD32-1387-4FED-882D-225E82A1EA80}"/>
                </a:ext>
              </a:extLst>
            </p:cNvPr>
            <p:cNvPicPr>
              <a:picLocks noChangeAspect="1"/>
            </p:cNvPicPr>
            <p:nvPr/>
          </p:nvPicPr>
          <p:blipFill rotWithShape="1">
            <a:blip r:embed="rId2"/>
            <a:srcRect l="39301" t="39863" r="51904" b="51873"/>
            <a:stretch/>
          </p:blipFill>
          <p:spPr>
            <a:xfrm>
              <a:off x="5334891" y="2537366"/>
              <a:ext cx="2337216" cy="1568484"/>
            </a:xfrm>
            <a:prstGeom prst="rect">
              <a:avLst/>
            </a:prstGeom>
          </p:spPr>
        </p:pic>
        <p:sp>
          <p:nvSpPr>
            <p:cNvPr id="26" name="Title 1">
              <a:extLst>
                <a:ext uri="{FF2B5EF4-FFF2-40B4-BE49-F238E27FC236}">
                  <a16:creationId xmlns:a16="http://schemas.microsoft.com/office/drawing/2014/main" id="{BF0D4D78-CE7E-470C-8D40-2C2970E00258}"/>
                </a:ext>
              </a:extLst>
            </p:cNvPr>
            <p:cNvSpPr txBox="1">
              <a:spLocks/>
            </p:cNvSpPr>
            <p:nvPr/>
          </p:nvSpPr>
          <p:spPr>
            <a:xfrm>
              <a:off x="5515046" y="1932855"/>
              <a:ext cx="2333203" cy="66467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800" kern="1200">
                  <a:solidFill>
                    <a:srgbClr val="7E7D7E"/>
                  </a:solidFill>
                  <a:latin typeface="HelveticaNeueLT Std Med Cn" panose="020B0606030502030204" pitchFamily="34" charset="0"/>
                  <a:ea typeface="+mj-ea"/>
                  <a:cs typeface="+mj-cs"/>
                </a:defRPr>
              </a:lvl1pPr>
            </a:lstStyle>
            <a:p>
              <a:pPr>
                <a:lnSpc>
                  <a:spcPct val="100000"/>
                </a:lnSpc>
              </a:pPr>
              <a:r>
                <a:rPr lang="en-US" sz="1600" u="heavy" spc="100" dirty="0">
                  <a:solidFill>
                    <a:schemeClr val="bg2">
                      <a:lumMod val="25000"/>
                    </a:schemeClr>
                  </a:solidFill>
                  <a:uFill>
                    <a:solidFill>
                      <a:srgbClr val="FFDD47"/>
                    </a:solidFill>
                  </a:uFill>
                  <a:ea typeface="+mn-ea"/>
                  <a:cs typeface="Arial" panose="020B0604020202020204" pitchFamily="34" charset="0"/>
                </a:rPr>
                <a:t>FIRE &amp; SMOKE PROTECTION FEATURES</a:t>
              </a:r>
            </a:p>
          </p:txBody>
        </p:sp>
      </p:grpSp>
      <p:sp>
        <p:nvSpPr>
          <p:cNvPr id="27" name="Title 1">
            <a:extLst>
              <a:ext uri="{FF2B5EF4-FFF2-40B4-BE49-F238E27FC236}">
                <a16:creationId xmlns:a16="http://schemas.microsoft.com/office/drawing/2014/main" id="{E0FF113E-DE8B-4294-AD04-DCE886D10EC8}"/>
              </a:ext>
            </a:extLst>
          </p:cNvPr>
          <p:cNvSpPr txBox="1">
            <a:spLocks/>
          </p:cNvSpPr>
          <p:nvPr/>
        </p:nvSpPr>
        <p:spPr>
          <a:xfrm>
            <a:off x="1108817" y="4360716"/>
            <a:ext cx="2606282" cy="864351"/>
          </a:xfrm>
          <a:prstGeom prst="rect">
            <a:avLst/>
          </a:prstGeom>
          <a:solidFill>
            <a:srgbClr val="FFFFFF"/>
          </a:solidFill>
        </p:spPr>
        <p:txBody>
          <a:bodyPr vert="horz" lIns="91440" tIns="45720" rIns="91440" bIns="45720" rtlCol="0" anchor="ctr">
            <a:noAutofit/>
          </a:bodyPr>
          <a:lstStyle>
            <a:lvl1pPr algn="l" defTabSz="914400" rtl="0" eaLnBrk="1" latinLnBrk="0" hangingPunct="1">
              <a:lnSpc>
                <a:spcPct val="90000"/>
              </a:lnSpc>
              <a:spcBef>
                <a:spcPct val="0"/>
              </a:spcBef>
              <a:buNone/>
              <a:defRPr sz="2800" kern="1200">
                <a:solidFill>
                  <a:srgbClr val="7E7D7E"/>
                </a:solidFill>
                <a:latin typeface="HelveticaNeueLT Std Med Cn" panose="020B0606030502030204" pitchFamily="34" charset="0"/>
                <a:ea typeface="+mj-ea"/>
                <a:cs typeface="+mj-cs"/>
              </a:defRPr>
            </a:lvl1pPr>
          </a:lstStyle>
          <a:p>
            <a:pPr>
              <a:lnSpc>
                <a:spcPct val="100000"/>
              </a:lnSpc>
            </a:pPr>
            <a:r>
              <a:rPr lang="en-US" sz="2000" spc="60" dirty="0">
                <a:solidFill>
                  <a:schemeClr val="bg2">
                    <a:lumMod val="25000"/>
                  </a:schemeClr>
                </a:solidFill>
                <a:uFill>
                  <a:solidFill>
                    <a:srgbClr val="FFDD47"/>
                  </a:solidFill>
                </a:uFill>
                <a:latin typeface="HelveticaNeueLT Std Lt Cn" panose="020B0406020202030204" pitchFamily="34" charset="0"/>
                <a:ea typeface="+mn-ea"/>
                <a:cs typeface="Arial" panose="020B0604020202020204" pitchFamily="34" charset="0"/>
              </a:rPr>
              <a:t>CORRIDOR DOOR UNEQUAL PAIR</a:t>
            </a:r>
          </a:p>
        </p:txBody>
      </p:sp>
      <p:sp>
        <p:nvSpPr>
          <p:cNvPr id="24" name="Oval 23">
            <a:extLst>
              <a:ext uri="{FF2B5EF4-FFF2-40B4-BE49-F238E27FC236}">
                <a16:creationId xmlns:a16="http://schemas.microsoft.com/office/drawing/2014/main" id="{1348F707-3279-4DBD-AD35-20DFE6C3C613}"/>
              </a:ext>
            </a:extLst>
          </p:cNvPr>
          <p:cNvSpPr/>
          <p:nvPr/>
        </p:nvSpPr>
        <p:spPr>
          <a:xfrm>
            <a:off x="531469" y="4445570"/>
            <a:ext cx="533276" cy="530254"/>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10283620-7274-4E1B-AF59-5241DCF2F961}"/>
              </a:ext>
            </a:extLst>
          </p:cNvPr>
          <p:cNvSpPr txBox="1"/>
          <p:nvPr/>
        </p:nvSpPr>
        <p:spPr>
          <a:xfrm>
            <a:off x="412514" y="4368297"/>
            <a:ext cx="819531" cy="646331"/>
          </a:xfrm>
          <a:prstGeom prst="rect">
            <a:avLst/>
          </a:prstGeom>
          <a:noFill/>
        </p:spPr>
        <p:txBody>
          <a:bodyPr wrap="square" rtlCol="0">
            <a:spAutoFit/>
          </a:bodyPr>
          <a:lstStyle/>
          <a:p>
            <a:pPr algn="ctr"/>
            <a:r>
              <a:rPr lang="en-US" sz="3600" dirty="0">
                <a:latin typeface="HelveticaNeueLT Std Lt Cn" panose="020B0406020202030204" pitchFamily="34" charset="0"/>
              </a:rPr>
              <a:t>B1</a:t>
            </a:r>
          </a:p>
        </p:txBody>
      </p:sp>
    </p:spTree>
    <p:extLst>
      <p:ext uri="{BB962C8B-B14F-4D97-AF65-F5344CB8AC3E}">
        <p14:creationId xmlns:p14="http://schemas.microsoft.com/office/powerpoint/2010/main" val="16743362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sz="quarter" idx="4294967295"/>
          </p:nvPr>
        </p:nvSpPr>
        <p:spPr>
          <a:xfrm>
            <a:off x="2424788" y="816611"/>
            <a:ext cx="8509000" cy="850938"/>
          </a:xfrm>
          <a:prstGeom prst="rect">
            <a:avLst/>
          </a:prstGeom>
        </p:spPr>
        <p:txBody>
          <a:bodyPr>
            <a:normAutofit lnSpcReduction="10000"/>
          </a:bodyPr>
          <a:lstStyle/>
          <a:p>
            <a:pPr marL="0" lvl="0" indent="0">
              <a:lnSpc>
                <a:spcPct val="100000"/>
              </a:lnSpc>
              <a:buNone/>
            </a:pPr>
            <a:r>
              <a:rPr lang="en-US" sz="2500" dirty="0">
                <a:latin typeface="HelveticaNeueLT Std Lt Cn" panose="020B0406020202030204" pitchFamily="34" charset="0"/>
              </a:rPr>
              <a:t>Understand the fire and smoke requirements for door openings in relationship to location. </a:t>
            </a:r>
          </a:p>
        </p:txBody>
      </p:sp>
      <p:sp>
        <p:nvSpPr>
          <p:cNvPr id="9" name="Text Placeholder 8"/>
          <p:cNvSpPr>
            <a:spLocks noGrp="1"/>
          </p:cNvSpPr>
          <p:nvPr>
            <p:ph type="body" sz="quarter" idx="4294967295"/>
          </p:nvPr>
        </p:nvSpPr>
        <p:spPr>
          <a:xfrm>
            <a:off x="2424788" y="2116033"/>
            <a:ext cx="8861911" cy="850938"/>
          </a:xfrm>
          <a:prstGeom prst="rect">
            <a:avLst/>
          </a:prstGeom>
        </p:spPr>
        <p:txBody>
          <a:bodyPr>
            <a:noAutofit/>
          </a:bodyPr>
          <a:lstStyle/>
          <a:p>
            <a:pPr marL="0" lvl="0" indent="0">
              <a:lnSpc>
                <a:spcPct val="100000"/>
              </a:lnSpc>
              <a:buNone/>
            </a:pPr>
            <a:r>
              <a:rPr lang="en-US" sz="2500" dirty="0">
                <a:latin typeface="HelveticaNeueLT Std Lt Cn" panose="020B0406020202030204" pitchFamily="34" charset="0"/>
              </a:rPr>
              <a:t>Understand the requirements for doors in the means of egress and options for securing them for the health, safety, and welfare of the patients.</a:t>
            </a:r>
          </a:p>
        </p:txBody>
      </p:sp>
      <p:sp>
        <p:nvSpPr>
          <p:cNvPr id="10" name="Text Placeholder 9"/>
          <p:cNvSpPr>
            <a:spLocks noGrp="1"/>
          </p:cNvSpPr>
          <p:nvPr>
            <p:ph type="body" sz="quarter" idx="4294967295"/>
          </p:nvPr>
        </p:nvSpPr>
        <p:spPr>
          <a:xfrm>
            <a:off x="2424788" y="3605213"/>
            <a:ext cx="8861911" cy="586397"/>
          </a:xfrm>
          <a:prstGeom prst="rect">
            <a:avLst/>
          </a:prstGeom>
        </p:spPr>
        <p:txBody>
          <a:bodyPr>
            <a:noAutofit/>
          </a:bodyPr>
          <a:lstStyle/>
          <a:p>
            <a:pPr marL="0" lvl="0" indent="0">
              <a:lnSpc>
                <a:spcPct val="100000"/>
              </a:lnSpc>
              <a:buNone/>
            </a:pPr>
            <a:r>
              <a:rPr lang="en-US" sz="2500" dirty="0">
                <a:latin typeface="HelveticaNeueLT Std Lt Cn" panose="020B0406020202030204" pitchFamily="34" charset="0"/>
              </a:rPr>
              <a:t>Be able to integrate door requirements of the various doors into the project.</a:t>
            </a:r>
          </a:p>
        </p:txBody>
      </p:sp>
      <p:sp>
        <p:nvSpPr>
          <p:cNvPr id="11" name="Text Placeholder 10"/>
          <p:cNvSpPr>
            <a:spLocks noGrp="1"/>
          </p:cNvSpPr>
          <p:nvPr>
            <p:ph type="body" sz="quarter" idx="4294967295"/>
          </p:nvPr>
        </p:nvSpPr>
        <p:spPr>
          <a:xfrm>
            <a:off x="2424788" y="4756617"/>
            <a:ext cx="8510587" cy="769307"/>
          </a:xfrm>
          <a:prstGeom prst="rect">
            <a:avLst/>
          </a:prstGeom>
        </p:spPr>
        <p:txBody>
          <a:bodyPr>
            <a:noAutofit/>
          </a:bodyPr>
          <a:lstStyle/>
          <a:p>
            <a:pPr marL="0" lvl="0" indent="0">
              <a:lnSpc>
                <a:spcPct val="100000"/>
              </a:lnSpc>
              <a:buNone/>
            </a:pPr>
            <a:r>
              <a:rPr lang="en-US" sz="2500" dirty="0">
                <a:latin typeface="HelveticaNeueLT Std Lt Cn" panose="020B0406020202030204" pitchFamily="34" charset="0"/>
              </a:rPr>
              <a:t>Be able to develop a correct program of testing and maintenance for the doors that will be installed in the project.</a:t>
            </a:r>
          </a:p>
        </p:txBody>
      </p:sp>
      <p:sp>
        <p:nvSpPr>
          <p:cNvPr id="13" name="Title 1">
            <a:extLst>
              <a:ext uri="{FF2B5EF4-FFF2-40B4-BE49-F238E27FC236}">
                <a16:creationId xmlns:a16="http://schemas.microsoft.com/office/drawing/2014/main" id="{50015C39-7FDD-4C34-89AD-926561D4E504}"/>
              </a:ext>
            </a:extLst>
          </p:cNvPr>
          <p:cNvSpPr txBox="1">
            <a:spLocks/>
          </p:cNvSpPr>
          <p:nvPr/>
        </p:nvSpPr>
        <p:spPr>
          <a:xfrm>
            <a:off x="357779" y="6269236"/>
            <a:ext cx="10328622" cy="34859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800" kern="1200">
                <a:solidFill>
                  <a:srgbClr val="7E7D7E"/>
                </a:solidFill>
                <a:latin typeface="HelveticaNeueLT Std Med Cn" panose="020B0606030502030204" pitchFamily="34" charset="0"/>
                <a:ea typeface="+mj-ea"/>
                <a:cs typeface="+mj-cs"/>
              </a:defRPr>
            </a:lvl1pPr>
          </a:lstStyle>
          <a:p>
            <a:r>
              <a:rPr lang="en-US" dirty="0"/>
              <a:t>Learning Objectives</a:t>
            </a:r>
          </a:p>
        </p:txBody>
      </p:sp>
      <p:sp>
        <p:nvSpPr>
          <p:cNvPr id="12" name="Slide Number Placeholder 2">
            <a:extLst>
              <a:ext uri="{FF2B5EF4-FFF2-40B4-BE49-F238E27FC236}">
                <a16:creationId xmlns:a16="http://schemas.microsoft.com/office/drawing/2014/main" id="{D2FBA954-77EC-458B-970A-CE6FB857BA98}"/>
              </a:ext>
            </a:extLst>
          </p:cNvPr>
          <p:cNvSpPr>
            <a:spLocks noGrp="1"/>
          </p:cNvSpPr>
          <p:nvPr>
            <p:ph type="sldNum" sz="quarter" idx="12"/>
          </p:nvPr>
        </p:nvSpPr>
        <p:spPr>
          <a:xfrm>
            <a:off x="10162150" y="6359080"/>
            <a:ext cx="1567009" cy="365125"/>
          </a:xfrm>
        </p:spPr>
        <p:txBody>
          <a:bodyPr/>
          <a:lstStyle/>
          <a:p>
            <a:r>
              <a:rPr lang="en-US" dirty="0"/>
              <a:t>p </a:t>
            </a:r>
            <a:fld id="{D48DF834-3ED9-430A-B51F-30D54AEDC26A}" type="slidenum">
              <a:rPr lang="en-US" smtClean="0"/>
              <a:pPr/>
              <a:t>2</a:t>
            </a:fld>
            <a:endParaRPr lang="en-US" dirty="0"/>
          </a:p>
        </p:txBody>
      </p:sp>
    </p:spTree>
    <p:extLst>
      <p:ext uri="{BB962C8B-B14F-4D97-AF65-F5344CB8AC3E}">
        <p14:creationId xmlns:p14="http://schemas.microsoft.com/office/powerpoint/2010/main" val="111956306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7BCF6545-D0CA-4DA9-B2FC-A6B4C9F164F5}"/>
              </a:ext>
            </a:extLst>
          </p:cNvPr>
          <p:cNvPicPr>
            <a:picLocks noChangeAspect="1"/>
          </p:cNvPicPr>
          <p:nvPr/>
        </p:nvPicPr>
        <p:blipFill rotWithShape="1">
          <a:blip r:embed="rId2"/>
          <a:srcRect l="48620" t="40025" r="29914" b="10410"/>
          <a:stretch/>
        </p:blipFill>
        <p:spPr>
          <a:xfrm>
            <a:off x="7491389" y="22930"/>
            <a:ext cx="4131116" cy="6813500"/>
          </a:xfrm>
          <a:prstGeom prst="rect">
            <a:avLst/>
          </a:prstGeom>
        </p:spPr>
      </p:pic>
      <p:sp>
        <p:nvSpPr>
          <p:cNvPr id="3" name="Slide Number Placeholder 2">
            <a:extLst>
              <a:ext uri="{FF2B5EF4-FFF2-40B4-BE49-F238E27FC236}">
                <a16:creationId xmlns:a16="http://schemas.microsoft.com/office/drawing/2014/main" id="{4D48BC4A-890E-43C7-A28F-CE4836BB3100}"/>
              </a:ext>
            </a:extLst>
          </p:cNvPr>
          <p:cNvSpPr>
            <a:spLocks noGrp="1"/>
          </p:cNvSpPr>
          <p:nvPr>
            <p:ph type="sldNum" sz="quarter" idx="12"/>
          </p:nvPr>
        </p:nvSpPr>
        <p:spPr/>
        <p:txBody>
          <a:bodyPr/>
          <a:lstStyle/>
          <a:p>
            <a:r>
              <a:rPr lang="en-US" dirty="0"/>
              <a:t>p </a:t>
            </a:r>
            <a:fld id="{D48DF834-3ED9-430A-B51F-30D54AEDC26A}" type="slidenum">
              <a:rPr lang="en-US" smtClean="0"/>
              <a:t>20</a:t>
            </a:fld>
            <a:endParaRPr lang="en-US" dirty="0"/>
          </a:p>
        </p:txBody>
      </p:sp>
      <p:sp>
        <p:nvSpPr>
          <p:cNvPr id="17" name="Oval 16">
            <a:extLst>
              <a:ext uri="{FF2B5EF4-FFF2-40B4-BE49-F238E27FC236}">
                <a16:creationId xmlns:a16="http://schemas.microsoft.com/office/drawing/2014/main" id="{5BDEC3AC-E563-4F45-BD06-65F0CFDC4009}"/>
              </a:ext>
            </a:extLst>
          </p:cNvPr>
          <p:cNvSpPr/>
          <p:nvPr/>
        </p:nvSpPr>
        <p:spPr>
          <a:xfrm>
            <a:off x="10013489" y="4345830"/>
            <a:ext cx="320040" cy="320040"/>
          </a:xfrm>
          <a:prstGeom prst="ellipse">
            <a:avLst/>
          </a:prstGeom>
          <a:solidFill>
            <a:srgbClr val="FFC000"/>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C79345F5-26D9-4373-AB90-75793682F48E}"/>
              </a:ext>
            </a:extLst>
          </p:cNvPr>
          <p:cNvSpPr txBox="1"/>
          <p:nvPr/>
        </p:nvSpPr>
        <p:spPr>
          <a:xfrm>
            <a:off x="9910006" y="4304367"/>
            <a:ext cx="524150" cy="400110"/>
          </a:xfrm>
          <a:prstGeom prst="rect">
            <a:avLst/>
          </a:prstGeom>
          <a:noFill/>
        </p:spPr>
        <p:txBody>
          <a:bodyPr wrap="square" rtlCol="0">
            <a:spAutoFit/>
          </a:bodyPr>
          <a:lstStyle/>
          <a:p>
            <a:pPr algn="ctr"/>
            <a:r>
              <a:rPr lang="en-US" sz="2000" dirty="0"/>
              <a:t>B2</a:t>
            </a:r>
          </a:p>
        </p:txBody>
      </p:sp>
      <p:cxnSp>
        <p:nvCxnSpPr>
          <p:cNvPr id="8" name="Straight Connector 7">
            <a:extLst>
              <a:ext uri="{FF2B5EF4-FFF2-40B4-BE49-F238E27FC236}">
                <a16:creationId xmlns:a16="http://schemas.microsoft.com/office/drawing/2014/main" id="{DDBBFF8D-F5D1-4971-949C-F778D386D92E}"/>
              </a:ext>
            </a:extLst>
          </p:cNvPr>
          <p:cNvCxnSpPr>
            <a:cxnSpLocks/>
          </p:cNvCxnSpPr>
          <p:nvPr/>
        </p:nvCxnSpPr>
        <p:spPr>
          <a:xfrm>
            <a:off x="9502815" y="468430"/>
            <a:ext cx="13717" cy="4191909"/>
          </a:xfrm>
          <a:prstGeom prst="line">
            <a:avLst/>
          </a:prstGeom>
          <a:ln w="12700"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9" name="Straight Connector 8">
            <a:extLst>
              <a:ext uri="{FF2B5EF4-FFF2-40B4-BE49-F238E27FC236}">
                <a16:creationId xmlns:a16="http://schemas.microsoft.com/office/drawing/2014/main" id="{1639A235-8891-43E7-80F0-82DDA3DA6883}"/>
              </a:ext>
            </a:extLst>
          </p:cNvPr>
          <p:cNvCxnSpPr>
            <a:cxnSpLocks/>
          </p:cNvCxnSpPr>
          <p:nvPr/>
        </p:nvCxnSpPr>
        <p:spPr>
          <a:xfrm flipH="1">
            <a:off x="8507392" y="4660339"/>
            <a:ext cx="1009142" cy="0"/>
          </a:xfrm>
          <a:prstGeom prst="line">
            <a:avLst/>
          </a:prstGeom>
          <a:ln w="12700"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0" name="Straight Connector 9">
            <a:extLst>
              <a:ext uri="{FF2B5EF4-FFF2-40B4-BE49-F238E27FC236}">
                <a16:creationId xmlns:a16="http://schemas.microsoft.com/office/drawing/2014/main" id="{26D2E1B9-C28E-4D00-8813-952367FD6908}"/>
              </a:ext>
            </a:extLst>
          </p:cNvPr>
          <p:cNvCxnSpPr>
            <a:cxnSpLocks/>
          </p:cNvCxnSpPr>
          <p:nvPr/>
        </p:nvCxnSpPr>
        <p:spPr>
          <a:xfrm>
            <a:off x="8507392" y="4660339"/>
            <a:ext cx="0" cy="329599"/>
          </a:xfrm>
          <a:prstGeom prst="line">
            <a:avLst/>
          </a:prstGeom>
          <a:ln w="12700"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1" name="Straight Connector 10">
            <a:extLst>
              <a:ext uri="{FF2B5EF4-FFF2-40B4-BE49-F238E27FC236}">
                <a16:creationId xmlns:a16="http://schemas.microsoft.com/office/drawing/2014/main" id="{E178442D-7CFD-4F18-AE8F-B136AA304B5A}"/>
              </a:ext>
            </a:extLst>
          </p:cNvPr>
          <p:cNvCxnSpPr>
            <a:cxnSpLocks/>
          </p:cNvCxnSpPr>
          <p:nvPr/>
        </p:nvCxnSpPr>
        <p:spPr>
          <a:xfrm>
            <a:off x="8507392" y="4989938"/>
            <a:ext cx="727276" cy="324427"/>
          </a:xfrm>
          <a:prstGeom prst="line">
            <a:avLst/>
          </a:prstGeom>
          <a:ln w="12700"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2" name="Straight Connector 11">
            <a:extLst>
              <a:ext uri="{FF2B5EF4-FFF2-40B4-BE49-F238E27FC236}">
                <a16:creationId xmlns:a16="http://schemas.microsoft.com/office/drawing/2014/main" id="{A095D280-FCD8-4F75-B785-E0C3704B9E4C}"/>
              </a:ext>
            </a:extLst>
          </p:cNvPr>
          <p:cNvCxnSpPr/>
          <p:nvPr/>
        </p:nvCxnSpPr>
        <p:spPr>
          <a:xfrm flipH="1">
            <a:off x="9145929" y="470359"/>
            <a:ext cx="356886" cy="0"/>
          </a:xfrm>
          <a:prstGeom prst="line">
            <a:avLst/>
          </a:prstGeom>
          <a:ln w="12700"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3" name="Straight Connector 12">
            <a:extLst>
              <a:ext uri="{FF2B5EF4-FFF2-40B4-BE49-F238E27FC236}">
                <a16:creationId xmlns:a16="http://schemas.microsoft.com/office/drawing/2014/main" id="{73C369EB-EBD3-4AA6-BB97-3786D8B6B104}"/>
              </a:ext>
            </a:extLst>
          </p:cNvPr>
          <p:cNvCxnSpPr>
            <a:cxnSpLocks/>
          </p:cNvCxnSpPr>
          <p:nvPr/>
        </p:nvCxnSpPr>
        <p:spPr>
          <a:xfrm>
            <a:off x="9142071" y="468430"/>
            <a:ext cx="0" cy="489998"/>
          </a:xfrm>
          <a:prstGeom prst="line">
            <a:avLst/>
          </a:prstGeom>
          <a:ln w="12700"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4" name="Straight Connector 13">
            <a:extLst>
              <a:ext uri="{FF2B5EF4-FFF2-40B4-BE49-F238E27FC236}">
                <a16:creationId xmlns:a16="http://schemas.microsoft.com/office/drawing/2014/main" id="{E8E1C4E8-0AF6-439A-9CA4-71C3650728BD}"/>
              </a:ext>
            </a:extLst>
          </p:cNvPr>
          <p:cNvCxnSpPr>
            <a:cxnSpLocks/>
          </p:cNvCxnSpPr>
          <p:nvPr/>
        </p:nvCxnSpPr>
        <p:spPr>
          <a:xfrm flipH="1">
            <a:off x="8067556" y="958428"/>
            <a:ext cx="167831" cy="0"/>
          </a:xfrm>
          <a:prstGeom prst="line">
            <a:avLst/>
          </a:prstGeom>
          <a:ln w="9525" cap="flat" cmpd="sng" algn="ctr">
            <a:solidFill>
              <a:schemeClr val="accent2"/>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18" name="Straight Connector 17">
            <a:extLst>
              <a:ext uri="{FF2B5EF4-FFF2-40B4-BE49-F238E27FC236}">
                <a16:creationId xmlns:a16="http://schemas.microsoft.com/office/drawing/2014/main" id="{67F50EDB-6561-4D83-A1BE-BD087AC3CE62}"/>
              </a:ext>
            </a:extLst>
          </p:cNvPr>
          <p:cNvCxnSpPr>
            <a:cxnSpLocks/>
          </p:cNvCxnSpPr>
          <p:nvPr/>
        </p:nvCxnSpPr>
        <p:spPr>
          <a:xfrm flipH="1">
            <a:off x="8219103" y="958428"/>
            <a:ext cx="922968" cy="0"/>
          </a:xfrm>
          <a:prstGeom prst="line">
            <a:avLst/>
          </a:prstGeom>
          <a:ln w="12700"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9" name="Oval 18">
            <a:extLst>
              <a:ext uri="{FF2B5EF4-FFF2-40B4-BE49-F238E27FC236}">
                <a16:creationId xmlns:a16="http://schemas.microsoft.com/office/drawing/2014/main" id="{AFA3E810-5319-413A-8B1B-03136F383380}"/>
              </a:ext>
            </a:extLst>
          </p:cNvPr>
          <p:cNvSpPr/>
          <p:nvPr/>
        </p:nvSpPr>
        <p:spPr>
          <a:xfrm>
            <a:off x="9167418" y="5230510"/>
            <a:ext cx="130194" cy="138714"/>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pic>
        <p:nvPicPr>
          <p:cNvPr id="24" name="Picture 23">
            <a:extLst>
              <a:ext uri="{FF2B5EF4-FFF2-40B4-BE49-F238E27FC236}">
                <a16:creationId xmlns:a16="http://schemas.microsoft.com/office/drawing/2014/main" id="{2BFF2963-A9D8-46FB-A9E7-CD303FC29E78}"/>
              </a:ext>
            </a:extLst>
          </p:cNvPr>
          <p:cNvPicPr>
            <a:picLocks noChangeAspect="1"/>
          </p:cNvPicPr>
          <p:nvPr/>
        </p:nvPicPr>
        <p:blipFill rotWithShape="1">
          <a:blip r:embed="rId3"/>
          <a:srcRect l="20142" t="15614" r="37784" b="31287"/>
          <a:stretch/>
        </p:blipFill>
        <p:spPr>
          <a:xfrm>
            <a:off x="476418" y="1510643"/>
            <a:ext cx="4282118" cy="3496752"/>
          </a:xfrm>
          <a:prstGeom prst="rect">
            <a:avLst/>
          </a:prstGeom>
        </p:spPr>
      </p:pic>
      <p:sp>
        <p:nvSpPr>
          <p:cNvPr id="20" name="Title 1">
            <a:extLst>
              <a:ext uri="{FF2B5EF4-FFF2-40B4-BE49-F238E27FC236}">
                <a16:creationId xmlns:a16="http://schemas.microsoft.com/office/drawing/2014/main" id="{25AFD8B3-A23A-4943-8741-3411247FFD48}"/>
              </a:ext>
            </a:extLst>
          </p:cNvPr>
          <p:cNvSpPr txBox="1">
            <a:spLocks/>
          </p:cNvSpPr>
          <p:nvPr/>
        </p:nvSpPr>
        <p:spPr>
          <a:xfrm>
            <a:off x="357779" y="6269236"/>
            <a:ext cx="10328622" cy="34859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000" kern="1200">
                <a:solidFill>
                  <a:srgbClr val="7E7D7E"/>
                </a:solidFill>
                <a:latin typeface="HelveticaNeueLT Std Med Cn" panose="020B0606030502030204" pitchFamily="34" charset="0"/>
                <a:ea typeface="+mj-ea"/>
                <a:cs typeface="+mj-cs"/>
              </a:defRPr>
            </a:lvl1pPr>
          </a:lstStyle>
          <a:p>
            <a:r>
              <a:rPr lang="en-US" sz="2800" dirty="0"/>
              <a:t>Door Hierarchy – Corridor Door, 0 HR. Smoke Partition</a:t>
            </a:r>
          </a:p>
        </p:txBody>
      </p:sp>
      <p:grpSp>
        <p:nvGrpSpPr>
          <p:cNvPr id="25" name="Group 24">
            <a:extLst>
              <a:ext uri="{FF2B5EF4-FFF2-40B4-BE49-F238E27FC236}">
                <a16:creationId xmlns:a16="http://schemas.microsoft.com/office/drawing/2014/main" id="{D8860491-67B9-4BC8-BB95-165E6BEB9591}"/>
              </a:ext>
            </a:extLst>
          </p:cNvPr>
          <p:cNvGrpSpPr/>
          <p:nvPr/>
        </p:nvGrpSpPr>
        <p:grpSpPr>
          <a:xfrm>
            <a:off x="5659427" y="3780899"/>
            <a:ext cx="2513358" cy="2172995"/>
            <a:chOff x="5334891" y="1932855"/>
            <a:chExt cx="2513358" cy="2172995"/>
          </a:xfrm>
        </p:grpSpPr>
        <p:pic>
          <p:nvPicPr>
            <p:cNvPr id="26" name="Picture 25">
              <a:extLst>
                <a:ext uri="{FF2B5EF4-FFF2-40B4-BE49-F238E27FC236}">
                  <a16:creationId xmlns:a16="http://schemas.microsoft.com/office/drawing/2014/main" id="{136EA29D-1473-4A58-9DBE-5F164A890C6B}"/>
                </a:ext>
              </a:extLst>
            </p:cNvPr>
            <p:cNvPicPr>
              <a:picLocks noChangeAspect="1"/>
            </p:cNvPicPr>
            <p:nvPr/>
          </p:nvPicPr>
          <p:blipFill rotWithShape="1">
            <a:blip r:embed="rId2"/>
            <a:srcRect l="39301" t="39863" r="51904" b="51873"/>
            <a:stretch/>
          </p:blipFill>
          <p:spPr>
            <a:xfrm>
              <a:off x="5334891" y="2537366"/>
              <a:ext cx="2337216" cy="1568484"/>
            </a:xfrm>
            <a:prstGeom prst="rect">
              <a:avLst/>
            </a:prstGeom>
          </p:spPr>
        </p:pic>
        <p:sp>
          <p:nvSpPr>
            <p:cNvPr id="27" name="Title 1">
              <a:extLst>
                <a:ext uri="{FF2B5EF4-FFF2-40B4-BE49-F238E27FC236}">
                  <a16:creationId xmlns:a16="http://schemas.microsoft.com/office/drawing/2014/main" id="{3604353F-6A32-4F0A-B844-78ABC2BC4212}"/>
                </a:ext>
              </a:extLst>
            </p:cNvPr>
            <p:cNvSpPr txBox="1">
              <a:spLocks/>
            </p:cNvSpPr>
            <p:nvPr/>
          </p:nvSpPr>
          <p:spPr>
            <a:xfrm>
              <a:off x="5515046" y="1932855"/>
              <a:ext cx="2333203" cy="66467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800" kern="1200">
                  <a:solidFill>
                    <a:srgbClr val="7E7D7E"/>
                  </a:solidFill>
                  <a:latin typeface="HelveticaNeueLT Std Med Cn" panose="020B0606030502030204" pitchFamily="34" charset="0"/>
                  <a:ea typeface="+mj-ea"/>
                  <a:cs typeface="+mj-cs"/>
                </a:defRPr>
              </a:lvl1pPr>
            </a:lstStyle>
            <a:p>
              <a:pPr>
                <a:lnSpc>
                  <a:spcPct val="100000"/>
                </a:lnSpc>
              </a:pPr>
              <a:r>
                <a:rPr lang="en-US" sz="1600" u="heavy" spc="100" dirty="0">
                  <a:solidFill>
                    <a:schemeClr val="bg2">
                      <a:lumMod val="25000"/>
                    </a:schemeClr>
                  </a:solidFill>
                  <a:uFill>
                    <a:solidFill>
                      <a:srgbClr val="FFDD47"/>
                    </a:solidFill>
                  </a:uFill>
                  <a:ea typeface="+mn-ea"/>
                  <a:cs typeface="Arial" panose="020B0604020202020204" pitchFamily="34" charset="0"/>
                </a:rPr>
                <a:t>FIRE &amp; SMOKE PROTECTION FEATURES</a:t>
              </a:r>
            </a:p>
          </p:txBody>
        </p:sp>
      </p:grpSp>
      <p:sp>
        <p:nvSpPr>
          <p:cNvPr id="28" name="Title 1">
            <a:extLst>
              <a:ext uri="{FF2B5EF4-FFF2-40B4-BE49-F238E27FC236}">
                <a16:creationId xmlns:a16="http://schemas.microsoft.com/office/drawing/2014/main" id="{AC5AAAEF-0E6F-4F22-B869-DC47FD09A811}"/>
              </a:ext>
            </a:extLst>
          </p:cNvPr>
          <p:cNvSpPr txBox="1">
            <a:spLocks/>
          </p:cNvSpPr>
          <p:nvPr/>
        </p:nvSpPr>
        <p:spPr>
          <a:xfrm>
            <a:off x="1133565" y="4384780"/>
            <a:ext cx="2983594" cy="623779"/>
          </a:xfrm>
          <a:prstGeom prst="rect">
            <a:avLst/>
          </a:prstGeom>
          <a:solidFill>
            <a:srgbClr val="FFFFFF"/>
          </a:solidFill>
        </p:spPr>
        <p:txBody>
          <a:bodyPr vert="horz" lIns="91440" tIns="45720" rIns="91440" bIns="45720" rtlCol="0" anchor="ctr">
            <a:noAutofit/>
          </a:bodyPr>
          <a:lstStyle>
            <a:lvl1pPr algn="l" defTabSz="914400" rtl="0" eaLnBrk="1" latinLnBrk="0" hangingPunct="1">
              <a:lnSpc>
                <a:spcPct val="90000"/>
              </a:lnSpc>
              <a:spcBef>
                <a:spcPct val="0"/>
              </a:spcBef>
              <a:buNone/>
              <a:defRPr sz="2800" kern="1200">
                <a:solidFill>
                  <a:srgbClr val="7E7D7E"/>
                </a:solidFill>
                <a:latin typeface="HelveticaNeueLT Std Med Cn" panose="020B0606030502030204" pitchFamily="34" charset="0"/>
                <a:ea typeface="+mj-ea"/>
                <a:cs typeface="+mj-cs"/>
              </a:defRPr>
            </a:lvl1pPr>
          </a:lstStyle>
          <a:p>
            <a:pPr>
              <a:lnSpc>
                <a:spcPct val="100000"/>
              </a:lnSpc>
            </a:pPr>
            <a:r>
              <a:rPr lang="en-US" sz="2000" spc="60" dirty="0">
                <a:solidFill>
                  <a:schemeClr val="bg2">
                    <a:lumMod val="25000"/>
                  </a:schemeClr>
                </a:solidFill>
                <a:uFill>
                  <a:solidFill>
                    <a:srgbClr val="FFDD47"/>
                  </a:solidFill>
                </a:uFill>
                <a:latin typeface="HelveticaNeueLT Std Lt Cn" panose="020B0406020202030204" pitchFamily="34" charset="0"/>
                <a:ea typeface="+mn-ea"/>
                <a:cs typeface="Arial" panose="020B0604020202020204" pitchFamily="34" charset="0"/>
              </a:rPr>
              <a:t>CORRIDOR DOOR</a:t>
            </a:r>
          </a:p>
        </p:txBody>
      </p:sp>
      <p:sp>
        <p:nvSpPr>
          <p:cNvPr id="23" name="Oval 22">
            <a:extLst>
              <a:ext uri="{FF2B5EF4-FFF2-40B4-BE49-F238E27FC236}">
                <a16:creationId xmlns:a16="http://schemas.microsoft.com/office/drawing/2014/main" id="{9D122579-5F6D-4A35-82AB-429AAB24A136}"/>
              </a:ext>
            </a:extLst>
          </p:cNvPr>
          <p:cNvSpPr/>
          <p:nvPr/>
        </p:nvSpPr>
        <p:spPr>
          <a:xfrm>
            <a:off x="600287" y="4459684"/>
            <a:ext cx="533276" cy="530254"/>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B4E66E27-7E60-487F-BC27-9B5E5B5EBA73}"/>
              </a:ext>
            </a:extLst>
          </p:cNvPr>
          <p:cNvSpPr txBox="1"/>
          <p:nvPr/>
        </p:nvSpPr>
        <p:spPr>
          <a:xfrm>
            <a:off x="538050" y="4384279"/>
            <a:ext cx="654885" cy="646331"/>
          </a:xfrm>
          <a:prstGeom prst="rect">
            <a:avLst/>
          </a:prstGeom>
          <a:noFill/>
        </p:spPr>
        <p:txBody>
          <a:bodyPr wrap="square" rtlCol="0">
            <a:spAutoFit/>
          </a:bodyPr>
          <a:lstStyle/>
          <a:p>
            <a:pPr algn="ctr"/>
            <a:r>
              <a:rPr lang="en-US" sz="3600" dirty="0">
                <a:latin typeface="HelveticaNeueLT Std Lt Cn" panose="020B0406020202030204" pitchFamily="34" charset="0"/>
              </a:rPr>
              <a:t>B2</a:t>
            </a:r>
          </a:p>
        </p:txBody>
      </p:sp>
    </p:spTree>
    <p:extLst>
      <p:ext uri="{BB962C8B-B14F-4D97-AF65-F5344CB8AC3E}">
        <p14:creationId xmlns:p14="http://schemas.microsoft.com/office/powerpoint/2010/main" val="100769314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7BCF6545-D0CA-4DA9-B2FC-A6B4C9F164F5}"/>
              </a:ext>
            </a:extLst>
          </p:cNvPr>
          <p:cNvPicPr>
            <a:picLocks noChangeAspect="1"/>
          </p:cNvPicPr>
          <p:nvPr/>
        </p:nvPicPr>
        <p:blipFill rotWithShape="1">
          <a:blip r:embed="rId2"/>
          <a:srcRect l="48620" t="40025" r="29851" b="10410"/>
          <a:stretch/>
        </p:blipFill>
        <p:spPr>
          <a:xfrm>
            <a:off x="7491389" y="22930"/>
            <a:ext cx="4143148" cy="6813500"/>
          </a:xfrm>
          <a:prstGeom prst="rect">
            <a:avLst/>
          </a:prstGeom>
        </p:spPr>
      </p:pic>
      <p:sp>
        <p:nvSpPr>
          <p:cNvPr id="3" name="Slide Number Placeholder 2">
            <a:extLst>
              <a:ext uri="{FF2B5EF4-FFF2-40B4-BE49-F238E27FC236}">
                <a16:creationId xmlns:a16="http://schemas.microsoft.com/office/drawing/2014/main" id="{4D48BC4A-890E-43C7-A28F-CE4836BB3100}"/>
              </a:ext>
            </a:extLst>
          </p:cNvPr>
          <p:cNvSpPr>
            <a:spLocks noGrp="1"/>
          </p:cNvSpPr>
          <p:nvPr>
            <p:ph type="sldNum" sz="quarter" idx="12"/>
          </p:nvPr>
        </p:nvSpPr>
        <p:spPr/>
        <p:txBody>
          <a:bodyPr/>
          <a:lstStyle/>
          <a:p>
            <a:r>
              <a:rPr lang="en-US" dirty="0"/>
              <a:t>p </a:t>
            </a:r>
            <a:fld id="{D48DF834-3ED9-430A-B51F-30D54AEDC26A}" type="slidenum">
              <a:rPr lang="en-US" smtClean="0"/>
              <a:t>21</a:t>
            </a:fld>
            <a:endParaRPr lang="en-US" dirty="0"/>
          </a:p>
        </p:txBody>
      </p:sp>
      <p:sp>
        <p:nvSpPr>
          <p:cNvPr id="17" name="Oval 16">
            <a:extLst>
              <a:ext uri="{FF2B5EF4-FFF2-40B4-BE49-F238E27FC236}">
                <a16:creationId xmlns:a16="http://schemas.microsoft.com/office/drawing/2014/main" id="{5BDEC3AC-E563-4F45-BD06-65F0CFDC4009}"/>
              </a:ext>
            </a:extLst>
          </p:cNvPr>
          <p:cNvSpPr/>
          <p:nvPr/>
        </p:nvSpPr>
        <p:spPr>
          <a:xfrm>
            <a:off x="10108885" y="4894771"/>
            <a:ext cx="320040" cy="320040"/>
          </a:xfrm>
          <a:prstGeom prst="ellipse">
            <a:avLst/>
          </a:prstGeom>
          <a:solidFill>
            <a:srgbClr val="FFC000"/>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C79345F5-26D9-4373-AB90-75793682F48E}"/>
              </a:ext>
            </a:extLst>
          </p:cNvPr>
          <p:cNvSpPr txBox="1"/>
          <p:nvPr/>
        </p:nvSpPr>
        <p:spPr>
          <a:xfrm>
            <a:off x="10005402" y="4860451"/>
            <a:ext cx="524150" cy="400110"/>
          </a:xfrm>
          <a:prstGeom prst="rect">
            <a:avLst/>
          </a:prstGeom>
          <a:noFill/>
        </p:spPr>
        <p:txBody>
          <a:bodyPr wrap="square" rtlCol="0">
            <a:spAutoFit/>
          </a:bodyPr>
          <a:lstStyle/>
          <a:p>
            <a:pPr algn="ctr"/>
            <a:r>
              <a:rPr lang="en-US" sz="2000" dirty="0"/>
              <a:t>B3</a:t>
            </a:r>
          </a:p>
        </p:txBody>
      </p:sp>
      <p:cxnSp>
        <p:nvCxnSpPr>
          <p:cNvPr id="8" name="Straight Connector 7">
            <a:extLst>
              <a:ext uri="{FF2B5EF4-FFF2-40B4-BE49-F238E27FC236}">
                <a16:creationId xmlns:a16="http://schemas.microsoft.com/office/drawing/2014/main" id="{E3118568-B2A8-4C5E-BEE6-EB25372FDD0F}"/>
              </a:ext>
            </a:extLst>
          </p:cNvPr>
          <p:cNvCxnSpPr>
            <a:cxnSpLocks/>
          </p:cNvCxnSpPr>
          <p:nvPr/>
        </p:nvCxnSpPr>
        <p:spPr>
          <a:xfrm>
            <a:off x="9502815" y="462987"/>
            <a:ext cx="13717" cy="4191909"/>
          </a:xfrm>
          <a:prstGeom prst="line">
            <a:avLst/>
          </a:prstGeom>
          <a:ln w="12700"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9" name="Straight Connector 8">
            <a:extLst>
              <a:ext uri="{FF2B5EF4-FFF2-40B4-BE49-F238E27FC236}">
                <a16:creationId xmlns:a16="http://schemas.microsoft.com/office/drawing/2014/main" id="{C555A20E-50EF-41EC-80A8-C29E5021EFA7}"/>
              </a:ext>
            </a:extLst>
          </p:cNvPr>
          <p:cNvCxnSpPr>
            <a:cxnSpLocks/>
          </p:cNvCxnSpPr>
          <p:nvPr/>
        </p:nvCxnSpPr>
        <p:spPr>
          <a:xfrm flipH="1">
            <a:off x="8507392" y="4654896"/>
            <a:ext cx="1009142" cy="0"/>
          </a:xfrm>
          <a:prstGeom prst="line">
            <a:avLst/>
          </a:prstGeom>
          <a:ln w="12700"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0" name="Straight Connector 9">
            <a:extLst>
              <a:ext uri="{FF2B5EF4-FFF2-40B4-BE49-F238E27FC236}">
                <a16:creationId xmlns:a16="http://schemas.microsoft.com/office/drawing/2014/main" id="{DBC5FA37-A805-4931-BA7C-4A6E2F6E052C}"/>
              </a:ext>
            </a:extLst>
          </p:cNvPr>
          <p:cNvCxnSpPr>
            <a:cxnSpLocks/>
          </p:cNvCxnSpPr>
          <p:nvPr/>
        </p:nvCxnSpPr>
        <p:spPr>
          <a:xfrm>
            <a:off x="8507392" y="4654896"/>
            <a:ext cx="0" cy="329599"/>
          </a:xfrm>
          <a:prstGeom prst="line">
            <a:avLst/>
          </a:prstGeom>
          <a:ln w="12700"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1" name="Straight Connector 10">
            <a:extLst>
              <a:ext uri="{FF2B5EF4-FFF2-40B4-BE49-F238E27FC236}">
                <a16:creationId xmlns:a16="http://schemas.microsoft.com/office/drawing/2014/main" id="{EB6BE76D-936C-4852-AB94-1A9F04DC9CE7}"/>
              </a:ext>
            </a:extLst>
          </p:cNvPr>
          <p:cNvCxnSpPr>
            <a:cxnSpLocks/>
          </p:cNvCxnSpPr>
          <p:nvPr/>
        </p:nvCxnSpPr>
        <p:spPr>
          <a:xfrm>
            <a:off x="8507392" y="4984495"/>
            <a:ext cx="727276" cy="324427"/>
          </a:xfrm>
          <a:prstGeom prst="line">
            <a:avLst/>
          </a:prstGeom>
          <a:ln w="12700"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2" name="Straight Connector 11">
            <a:extLst>
              <a:ext uri="{FF2B5EF4-FFF2-40B4-BE49-F238E27FC236}">
                <a16:creationId xmlns:a16="http://schemas.microsoft.com/office/drawing/2014/main" id="{030CD257-0078-4C04-AD00-A73D16BF0986}"/>
              </a:ext>
            </a:extLst>
          </p:cNvPr>
          <p:cNvCxnSpPr/>
          <p:nvPr/>
        </p:nvCxnSpPr>
        <p:spPr>
          <a:xfrm flipH="1">
            <a:off x="9145929" y="464916"/>
            <a:ext cx="356886" cy="0"/>
          </a:xfrm>
          <a:prstGeom prst="line">
            <a:avLst/>
          </a:prstGeom>
          <a:ln w="12700"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3" name="Straight Connector 12">
            <a:extLst>
              <a:ext uri="{FF2B5EF4-FFF2-40B4-BE49-F238E27FC236}">
                <a16:creationId xmlns:a16="http://schemas.microsoft.com/office/drawing/2014/main" id="{562AD644-BFEA-4329-8721-CDA5F1CF4D83}"/>
              </a:ext>
            </a:extLst>
          </p:cNvPr>
          <p:cNvCxnSpPr>
            <a:cxnSpLocks/>
          </p:cNvCxnSpPr>
          <p:nvPr/>
        </p:nvCxnSpPr>
        <p:spPr>
          <a:xfrm>
            <a:off x="9142071" y="462987"/>
            <a:ext cx="0" cy="489998"/>
          </a:xfrm>
          <a:prstGeom prst="line">
            <a:avLst/>
          </a:prstGeom>
          <a:ln w="12700"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4" name="Straight Connector 13">
            <a:extLst>
              <a:ext uri="{FF2B5EF4-FFF2-40B4-BE49-F238E27FC236}">
                <a16:creationId xmlns:a16="http://schemas.microsoft.com/office/drawing/2014/main" id="{E32D5C01-83AD-47F7-9B3E-E0B100F3A0C6}"/>
              </a:ext>
            </a:extLst>
          </p:cNvPr>
          <p:cNvCxnSpPr>
            <a:cxnSpLocks/>
          </p:cNvCxnSpPr>
          <p:nvPr/>
        </p:nvCxnSpPr>
        <p:spPr>
          <a:xfrm flipH="1">
            <a:off x="8067556" y="952985"/>
            <a:ext cx="167831" cy="0"/>
          </a:xfrm>
          <a:prstGeom prst="line">
            <a:avLst/>
          </a:prstGeom>
          <a:ln w="9525" cap="flat" cmpd="sng" algn="ctr">
            <a:solidFill>
              <a:schemeClr val="accent2"/>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18" name="Straight Connector 17">
            <a:extLst>
              <a:ext uri="{FF2B5EF4-FFF2-40B4-BE49-F238E27FC236}">
                <a16:creationId xmlns:a16="http://schemas.microsoft.com/office/drawing/2014/main" id="{75B5E8A8-5A84-4368-9A63-8FCDDFE58949}"/>
              </a:ext>
            </a:extLst>
          </p:cNvPr>
          <p:cNvCxnSpPr>
            <a:cxnSpLocks/>
          </p:cNvCxnSpPr>
          <p:nvPr/>
        </p:nvCxnSpPr>
        <p:spPr>
          <a:xfrm flipH="1">
            <a:off x="8219103" y="952985"/>
            <a:ext cx="922968" cy="0"/>
          </a:xfrm>
          <a:prstGeom prst="line">
            <a:avLst/>
          </a:prstGeom>
          <a:ln w="12700"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9" name="Oval 18">
            <a:extLst>
              <a:ext uri="{FF2B5EF4-FFF2-40B4-BE49-F238E27FC236}">
                <a16:creationId xmlns:a16="http://schemas.microsoft.com/office/drawing/2014/main" id="{ED103C4A-2597-474B-8132-2ACF9B9265ED}"/>
              </a:ext>
            </a:extLst>
          </p:cNvPr>
          <p:cNvSpPr/>
          <p:nvPr/>
        </p:nvSpPr>
        <p:spPr>
          <a:xfrm>
            <a:off x="9167418" y="5225067"/>
            <a:ext cx="130194" cy="138714"/>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0750DFE7-B6AF-47FF-92B6-72035624FF67}"/>
              </a:ext>
            </a:extLst>
          </p:cNvPr>
          <p:cNvPicPr>
            <a:picLocks noChangeAspect="1"/>
          </p:cNvPicPr>
          <p:nvPr/>
        </p:nvPicPr>
        <p:blipFill rotWithShape="1">
          <a:blip r:embed="rId3"/>
          <a:srcRect l="23639" t="21013" r="22359" b="17017"/>
          <a:stretch/>
        </p:blipFill>
        <p:spPr>
          <a:xfrm>
            <a:off x="289507" y="1179094"/>
            <a:ext cx="5496758" cy="4081467"/>
          </a:xfrm>
          <a:prstGeom prst="rect">
            <a:avLst/>
          </a:prstGeom>
        </p:spPr>
      </p:pic>
      <p:sp>
        <p:nvSpPr>
          <p:cNvPr id="20" name="Title 1">
            <a:extLst>
              <a:ext uri="{FF2B5EF4-FFF2-40B4-BE49-F238E27FC236}">
                <a16:creationId xmlns:a16="http://schemas.microsoft.com/office/drawing/2014/main" id="{7DEE44FC-FAD5-4E99-9C18-456426F23CCD}"/>
              </a:ext>
            </a:extLst>
          </p:cNvPr>
          <p:cNvSpPr txBox="1">
            <a:spLocks/>
          </p:cNvSpPr>
          <p:nvPr/>
        </p:nvSpPr>
        <p:spPr>
          <a:xfrm>
            <a:off x="357779" y="6269236"/>
            <a:ext cx="10328622" cy="34859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000" kern="1200">
                <a:solidFill>
                  <a:srgbClr val="7E7D7E"/>
                </a:solidFill>
                <a:latin typeface="HelveticaNeueLT Std Med Cn" panose="020B0606030502030204" pitchFamily="34" charset="0"/>
                <a:ea typeface="+mj-ea"/>
                <a:cs typeface="+mj-cs"/>
              </a:defRPr>
            </a:lvl1pPr>
          </a:lstStyle>
          <a:p>
            <a:r>
              <a:rPr lang="en-US" sz="2800" dirty="0"/>
              <a:t>Door Hierarchy – Patient Toilet Door, Non-rated Partition</a:t>
            </a:r>
          </a:p>
        </p:txBody>
      </p:sp>
      <p:grpSp>
        <p:nvGrpSpPr>
          <p:cNvPr id="24" name="Group 23">
            <a:extLst>
              <a:ext uri="{FF2B5EF4-FFF2-40B4-BE49-F238E27FC236}">
                <a16:creationId xmlns:a16="http://schemas.microsoft.com/office/drawing/2014/main" id="{DD90129F-B04A-428E-8660-43FE03C639CA}"/>
              </a:ext>
            </a:extLst>
          </p:cNvPr>
          <p:cNvGrpSpPr/>
          <p:nvPr/>
        </p:nvGrpSpPr>
        <p:grpSpPr>
          <a:xfrm>
            <a:off x="5659427" y="3780899"/>
            <a:ext cx="2513358" cy="2172995"/>
            <a:chOff x="5334891" y="1932855"/>
            <a:chExt cx="2513358" cy="2172995"/>
          </a:xfrm>
        </p:grpSpPr>
        <p:pic>
          <p:nvPicPr>
            <p:cNvPr id="25" name="Picture 24">
              <a:extLst>
                <a:ext uri="{FF2B5EF4-FFF2-40B4-BE49-F238E27FC236}">
                  <a16:creationId xmlns:a16="http://schemas.microsoft.com/office/drawing/2014/main" id="{319DAE3F-7E66-4714-901A-A706E498CF9D}"/>
                </a:ext>
              </a:extLst>
            </p:cNvPr>
            <p:cNvPicPr>
              <a:picLocks noChangeAspect="1"/>
            </p:cNvPicPr>
            <p:nvPr/>
          </p:nvPicPr>
          <p:blipFill rotWithShape="1">
            <a:blip r:embed="rId2"/>
            <a:srcRect l="39301" t="39863" r="51904" b="51873"/>
            <a:stretch/>
          </p:blipFill>
          <p:spPr>
            <a:xfrm>
              <a:off x="5334891" y="2537366"/>
              <a:ext cx="2337216" cy="1568484"/>
            </a:xfrm>
            <a:prstGeom prst="rect">
              <a:avLst/>
            </a:prstGeom>
          </p:spPr>
        </p:pic>
        <p:sp>
          <p:nvSpPr>
            <p:cNvPr id="26" name="Title 1">
              <a:extLst>
                <a:ext uri="{FF2B5EF4-FFF2-40B4-BE49-F238E27FC236}">
                  <a16:creationId xmlns:a16="http://schemas.microsoft.com/office/drawing/2014/main" id="{8EEC4A6C-B92C-4E67-8404-75473EED736F}"/>
                </a:ext>
              </a:extLst>
            </p:cNvPr>
            <p:cNvSpPr txBox="1">
              <a:spLocks/>
            </p:cNvSpPr>
            <p:nvPr/>
          </p:nvSpPr>
          <p:spPr>
            <a:xfrm>
              <a:off x="5515046" y="1932855"/>
              <a:ext cx="2333203" cy="66467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800" kern="1200">
                  <a:solidFill>
                    <a:srgbClr val="7E7D7E"/>
                  </a:solidFill>
                  <a:latin typeface="HelveticaNeueLT Std Med Cn" panose="020B0606030502030204" pitchFamily="34" charset="0"/>
                  <a:ea typeface="+mj-ea"/>
                  <a:cs typeface="+mj-cs"/>
                </a:defRPr>
              </a:lvl1pPr>
            </a:lstStyle>
            <a:p>
              <a:pPr>
                <a:lnSpc>
                  <a:spcPct val="100000"/>
                </a:lnSpc>
              </a:pPr>
              <a:r>
                <a:rPr lang="en-US" sz="1600" u="heavy" spc="100" dirty="0">
                  <a:solidFill>
                    <a:schemeClr val="bg2">
                      <a:lumMod val="25000"/>
                    </a:schemeClr>
                  </a:solidFill>
                  <a:uFill>
                    <a:solidFill>
                      <a:srgbClr val="FFDD47"/>
                    </a:solidFill>
                  </a:uFill>
                  <a:ea typeface="+mn-ea"/>
                  <a:cs typeface="Arial" panose="020B0604020202020204" pitchFamily="34" charset="0"/>
                </a:rPr>
                <a:t>FIRE &amp; SMOKE PROTECTION FEATURES</a:t>
              </a:r>
            </a:p>
          </p:txBody>
        </p:sp>
      </p:grpSp>
      <p:sp>
        <p:nvSpPr>
          <p:cNvPr id="27" name="Title 1">
            <a:extLst>
              <a:ext uri="{FF2B5EF4-FFF2-40B4-BE49-F238E27FC236}">
                <a16:creationId xmlns:a16="http://schemas.microsoft.com/office/drawing/2014/main" id="{BB6F2957-1A26-4ACC-8198-3CD6A31DFD35}"/>
              </a:ext>
            </a:extLst>
          </p:cNvPr>
          <p:cNvSpPr txBox="1">
            <a:spLocks/>
          </p:cNvSpPr>
          <p:nvPr/>
        </p:nvSpPr>
        <p:spPr>
          <a:xfrm>
            <a:off x="1156945" y="4360716"/>
            <a:ext cx="2606282" cy="864351"/>
          </a:xfrm>
          <a:prstGeom prst="rect">
            <a:avLst/>
          </a:prstGeom>
          <a:solidFill>
            <a:srgbClr val="FFFFFF"/>
          </a:solidFill>
        </p:spPr>
        <p:txBody>
          <a:bodyPr vert="horz" lIns="91440" tIns="45720" rIns="91440" bIns="45720" rtlCol="0" anchor="ctr">
            <a:noAutofit/>
          </a:bodyPr>
          <a:lstStyle>
            <a:lvl1pPr algn="l" defTabSz="914400" rtl="0" eaLnBrk="1" latinLnBrk="0" hangingPunct="1">
              <a:lnSpc>
                <a:spcPct val="90000"/>
              </a:lnSpc>
              <a:spcBef>
                <a:spcPct val="0"/>
              </a:spcBef>
              <a:buNone/>
              <a:defRPr sz="2800" kern="1200">
                <a:solidFill>
                  <a:srgbClr val="7E7D7E"/>
                </a:solidFill>
                <a:latin typeface="HelveticaNeueLT Std Med Cn" panose="020B0606030502030204" pitchFamily="34" charset="0"/>
                <a:ea typeface="+mj-ea"/>
                <a:cs typeface="+mj-cs"/>
              </a:defRPr>
            </a:lvl1pPr>
          </a:lstStyle>
          <a:p>
            <a:pPr>
              <a:lnSpc>
                <a:spcPct val="100000"/>
              </a:lnSpc>
            </a:pPr>
            <a:r>
              <a:rPr lang="en-US" sz="2000" spc="60" dirty="0">
                <a:solidFill>
                  <a:schemeClr val="bg2">
                    <a:lumMod val="25000"/>
                  </a:schemeClr>
                </a:solidFill>
                <a:uFill>
                  <a:solidFill>
                    <a:srgbClr val="FFDD47"/>
                  </a:solidFill>
                </a:uFill>
                <a:latin typeface="HelveticaNeueLT Std Lt Cn" panose="020B0406020202030204" pitchFamily="34" charset="0"/>
                <a:ea typeface="+mn-ea"/>
                <a:cs typeface="Arial" panose="020B0604020202020204" pitchFamily="34" charset="0"/>
              </a:rPr>
              <a:t>SLIDING DOOR </a:t>
            </a:r>
            <a:br>
              <a:rPr lang="en-US" sz="2000" spc="60" dirty="0">
                <a:solidFill>
                  <a:schemeClr val="bg2">
                    <a:lumMod val="25000"/>
                  </a:schemeClr>
                </a:solidFill>
                <a:uFill>
                  <a:solidFill>
                    <a:srgbClr val="FFDD47"/>
                  </a:solidFill>
                </a:uFill>
                <a:latin typeface="HelveticaNeueLT Std Lt Cn" panose="020B0406020202030204" pitchFamily="34" charset="0"/>
                <a:ea typeface="+mn-ea"/>
                <a:cs typeface="Arial" panose="020B0604020202020204" pitchFamily="34" charset="0"/>
              </a:rPr>
            </a:br>
            <a:r>
              <a:rPr lang="en-US" sz="2000" spc="60" dirty="0">
                <a:solidFill>
                  <a:schemeClr val="bg2">
                    <a:lumMod val="25000"/>
                  </a:schemeClr>
                </a:solidFill>
                <a:uFill>
                  <a:solidFill>
                    <a:srgbClr val="FFDD47"/>
                  </a:solidFill>
                </a:uFill>
                <a:latin typeface="HelveticaNeueLT Std Lt Cn" panose="020B0406020202030204" pitchFamily="34" charset="0"/>
                <a:ea typeface="+mn-ea"/>
                <a:cs typeface="Arial" panose="020B0604020202020204" pitchFamily="34" charset="0"/>
              </a:rPr>
              <a:t>PATIENT TOILET</a:t>
            </a:r>
          </a:p>
        </p:txBody>
      </p:sp>
      <p:sp>
        <p:nvSpPr>
          <p:cNvPr id="21" name="Oval 20">
            <a:extLst>
              <a:ext uri="{FF2B5EF4-FFF2-40B4-BE49-F238E27FC236}">
                <a16:creationId xmlns:a16="http://schemas.microsoft.com/office/drawing/2014/main" id="{2166EE1D-3003-4628-B610-7216EB6BA342}"/>
              </a:ext>
            </a:extLst>
          </p:cNvPr>
          <p:cNvSpPr/>
          <p:nvPr/>
        </p:nvSpPr>
        <p:spPr>
          <a:xfrm>
            <a:off x="623667" y="4433632"/>
            <a:ext cx="533276" cy="530254"/>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2D8E37E3-BFA3-4E59-A32E-733B46D7ECFC}"/>
              </a:ext>
            </a:extLst>
          </p:cNvPr>
          <p:cNvSpPr txBox="1"/>
          <p:nvPr/>
        </p:nvSpPr>
        <p:spPr>
          <a:xfrm>
            <a:off x="546959" y="4360716"/>
            <a:ext cx="686691" cy="646331"/>
          </a:xfrm>
          <a:prstGeom prst="rect">
            <a:avLst/>
          </a:prstGeom>
          <a:noFill/>
        </p:spPr>
        <p:txBody>
          <a:bodyPr wrap="square" rtlCol="0">
            <a:spAutoFit/>
          </a:bodyPr>
          <a:lstStyle/>
          <a:p>
            <a:pPr algn="ctr"/>
            <a:r>
              <a:rPr lang="en-US" sz="3600" dirty="0">
                <a:latin typeface="HelveticaNeueLT Std Lt Cn" panose="020B0406020202030204" pitchFamily="34" charset="0"/>
              </a:rPr>
              <a:t>B3</a:t>
            </a:r>
          </a:p>
        </p:txBody>
      </p:sp>
    </p:spTree>
    <p:extLst>
      <p:ext uri="{BB962C8B-B14F-4D97-AF65-F5344CB8AC3E}">
        <p14:creationId xmlns:p14="http://schemas.microsoft.com/office/powerpoint/2010/main" val="282999945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7BCF6545-D0CA-4DA9-B2FC-A6B4C9F164F5}"/>
              </a:ext>
            </a:extLst>
          </p:cNvPr>
          <p:cNvPicPr>
            <a:picLocks noChangeAspect="1"/>
          </p:cNvPicPr>
          <p:nvPr/>
        </p:nvPicPr>
        <p:blipFill rotWithShape="1">
          <a:blip r:embed="rId2"/>
          <a:srcRect l="48620" t="40025" r="29908" b="10410"/>
          <a:stretch/>
        </p:blipFill>
        <p:spPr>
          <a:xfrm>
            <a:off x="7491389" y="22930"/>
            <a:ext cx="4132154" cy="6813500"/>
          </a:xfrm>
          <a:prstGeom prst="rect">
            <a:avLst/>
          </a:prstGeom>
        </p:spPr>
      </p:pic>
      <p:sp>
        <p:nvSpPr>
          <p:cNvPr id="3" name="Slide Number Placeholder 2">
            <a:extLst>
              <a:ext uri="{FF2B5EF4-FFF2-40B4-BE49-F238E27FC236}">
                <a16:creationId xmlns:a16="http://schemas.microsoft.com/office/drawing/2014/main" id="{4D48BC4A-890E-43C7-A28F-CE4836BB3100}"/>
              </a:ext>
            </a:extLst>
          </p:cNvPr>
          <p:cNvSpPr>
            <a:spLocks noGrp="1"/>
          </p:cNvSpPr>
          <p:nvPr>
            <p:ph type="sldNum" sz="quarter" idx="12"/>
          </p:nvPr>
        </p:nvSpPr>
        <p:spPr/>
        <p:txBody>
          <a:bodyPr/>
          <a:lstStyle/>
          <a:p>
            <a:r>
              <a:rPr lang="en-US" dirty="0"/>
              <a:t>p </a:t>
            </a:r>
            <a:fld id="{D48DF834-3ED9-430A-B51F-30D54AEDC26A}" type="slidenum">
              <a:rPr lang="en-US" smtClean="0"/>
              <a:t>22</a:t>
            </a:fld>
            <a:endParaRPr lang="en-US" dirty="0"/>
          </a:p>
        </p:txBody>
      </p:sp>
      <p:sp>
        <p:nvSpPr>
          <p:cNvPr id="17" name="Oval 16">
            <a:extLst>
              <a:ext uri="{FF2B5EF4-FFF2-40B4-BE49-F238E27FC236}">
                <a16:creationId xmlns:a16="http://schemas.microsoft.com/office/drawing/2014/main" id="{5BDEC3AC-E563-4F45-BD06-65F0CFDC4009}"/>
              </a:ext>
            </a:extLst>
          </p:cNvPr>
          <p:cNvSpPr/>
          <p:nvPr/>
        </p:nvSpPr>
        <p:spPr>
          <a:xfrm>
            <a:off x="10101741" y="2692342"/>
            <a:ext cx="320040" cy="320040"/>
          </a:xfrm>
          <a:prstGeom prst="ellipse">
            <a:avLst/>
          </a:prstGeom>
          <a:solidFill>
            <a:srgbClr val="FFC000"/>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C79345F5-26D9-4373-AB90-75793682F48E}"/>
              </a:ext>
            </a:extLst>
          </p:cNvPr>
          <p:cNvSpPr txBox="1"/>
          <p:nvPr/>
        </p:nvSpPr>
        <p:spPr>
          <a:xfrm>
            <a:off x="9998258" y="2658023"/>
            <a:ext cx="524150" cy="400110"/>
          </a:xfrm>
          <a:prstGeom prst="rect">
            <a:avLst/>
          </a:prstGeom>
          <a:noFill/>
        </p:spPr>
        <p:txBody>
          <a:bodyPr wrap="square" rtlCol="0">
            <a:spAutoFit/>
          </a:bodyPr>
          <a:lstStyle/>
          <a:p>
            <a:pPr algn="ctr"/>
            <a:r>
              <a:rPr lang="en-US" sz="2000" dirty="0"/>
              <a:t>B4</a:t>
            </a:r>
          </a:p>
        </p:txBody>
      </p:sp>
      <p:pic>
        <p:nvPicPr>
          <p:cNvPr id="5" name="Picture 4">
            <a:extLst>
              <a:ext uri="{FF2B5EF4-FFF2-40B4-BE49-F238E27FC236}">
                <a16:creationId xmlns:a16="http://schemas.microsoft.com/office/drawing/2014/main" id="{0D81A9B9-7532-4090-BE8D-B114F54B0218}"/>
              </a:ext>
            </a:extLst>
          </p:cNvPr>
          <p:cNvPicPr>
            <a:picLocks noChangeAspect="1"/>
          </p:cNvPicPr>
          <p:nvPr/>
        </p:nvPicPr>
        <p:blipFill rotWithShape="1">
          <a:blip r:embed="rId3"/>
          <a:srcRect l="20012" t="16403" r="21526" b="23772"/>
          <a:stretch/>
        </p:blipFill>
        <p:spPr>
          <a:xfrm>
            <a:off x="378995" y="1203701"/>
            <a:ext cx="5740540" cy="3801018"/>
          </a:xfrm>
          <a:prstGeom prst="rect">
            <a:avLst/>
          </a:prstGeom>
        </p:spPr>
      </p:pic>
      <p:cxnSp>
        <p:nvCxnSpPr>
          <p:cNvPr id="14" name="Straight Connector 13">
            <a:extLst>
              <a:ext uri="{FF2B5EF4-FFF2-40B4-BE49-F238E27FC236}">
                <a16:creationId xmlns:a16="http://schemas.microsoft.com/office/drawing/2014/main" id="{13F7BD06-AD7A-48B2-9002-70C8829CEC73}"/>
              </a:ext>
            </a:extLst>
          </p:cNvPr>
          <p:cNvCxnSpPr>
            <a:cxnSpLocks/>
          </p:cNvCxnSpPr>
          <p:nvPr/>
        </p:nvCxnSpPr>
        <p:spPr>
          <a:xfrm>
            <a:off x="9502815" y="462987"/>
            <a:ext cx="13717" cy="4191909"/>
          </a:xfrm>
          <a:prstGeom prst="line">
            <a:avLst/>
          </a:prstGeom>
          <a:ln w="12700"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8" name="Straight Connector 17">
            <a:extLst>
              <a:ext uri="{FF2B5EF4-FFF2-40B4-BE49-F238E27FC236}">
                <a16:creationId xmlns:a16="http://schemas.microsoft.com/office/drawing/2014/main" id="{84F5FE08-535B-46B1-A214-A3BA3E90C20F}"/>
              </a:ext>
            </a:extLst>
          </p:cNvPr>
          <p:cNvCxnSpPr>
            <a:cxnSpLocks/>
          </p:cNvCxnSpPr>
          <p:nvPr/>
        </p:nvCxnSpPr>
        <p:spPr>
          <a:xfrm flipH="1">
            <a:off x="8507392" y="4654896"/>
            <a:ext cx="1009142" cy="0"/>
          </a:xfrm>
          <a:prstGeom prst="line">
            <a:avLst/>
          </a:prstGeom>
          <a:ln w="12700"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9" name="Straight Connector 18">
            <a:extLst>
              <a:ext uri="{FF2B5EF4-FFF2-40B4-BE49-F238E27FC236}">
                <a16:creationId xmlns:a16="http://schemas.microsoft.com/office/drawing/2014/main" id="{2E18DD04-456A-4C4E-83E9-43C4FB73CD75}"/>
              </a:ext>
            </a:extLst>
          </p:cNvPr>
          <p:cNvCxnSpPr>
            <a:cxnSpLocks/>
          </p:cNvCxnSpPr>
          <p:nvPr/>
        </p:nvCxnSpPr>
        <p:spPr>
          <a:xfrm>
            <a:off x="8507392" y="4654896"/>
            <a:ext cx="0" cy="329599"/>
          </a:xfrm>
          <a:prstGeom prst="line">
            <a:avLst/>
          </a:prstGeom>
          <a:ln w="12700"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0" name="Straight Connector 19">
            <a:extLst>
              <a:ext uri="{FF2B5EF4-FFF2-40B4-BE49-F238E27FC236}">
                <a16:creationId xmlns:a16="http://schemas.microsoft.com/office/drawing/2014/main" id="{8EA965F1-A26E-4F4C-9F10-28E998A1991B}"/>
              </a:ext>
            </a:extLst>
          </p:cNvPr>
          <p:cNvCxnSpPr>
            <a:cxnSpLocks/>
          </p:cNvCxnSpPr>
          <p:nvPr/>
        </p:nvCxnSpPr>
        <p:spPr>
          <a:xfrm>
            <a:off x="8507392" y="4984495"/>
            <a:ext cx="727276" cy="324427"/>
          </a:xfrm>
          <a:prstGeom prst="line">
            <a:avLst/>
          </a:prstGeom>
          <a:ln w="12700"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1" name="Straight Connector 20">
            <a:extLst>
              <a:ext uri="{FF2B5EF4-FFF2-40B4-BE49-F238E27FC236}">
                <a16:creationId xmlns:a16="http://schemas.microsoft.com/office/drawing/2014/main" id="{461FA74D-121A-4261-B15D-792C48AA070D}"/>
              </a:ext>
            </a:extLst>
          </p:cNvPr>
          <p:cNvCxnSpPr/>
          <p:nvPr/>
        </p:nvCxnSpPr>
        <p:spPr>
          <a:xfrm flipH="1">
            <a:off x="9145929" y="464916"/>
            <a:ext cx="356886" cy="0"/>
          </a:xfrm>
          <a:prstGeom prst="line">
            <a:avLst/>
          </a:prstGeom>
          <a:ln w="12700"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2" name="Straight Connector 21">
            <a:extLst>
              <a:ext uri="{FF2B5EF4-FFF2-40B4-BE49-F238E27FC236}">
                <a16:creationId xmlns:a16="http://schemas.microsoft.com/office/drawing/2014/main" id="{19A3BA1F-0855-41E2-B9D8-93FBD74C72C2}"/>
              </a:ext>
            </a:extLst>
          </p:cNvPr>
          <p:cNvCxnSpPr>
            <a:cxnSpLocks/>
          </p:cNvCxnSpPr>
          <p:nvPr/>
        </p:nvCxnSpPr>
        <p:spPr>
          <a:xfrm>
            <a:off x="9142071" y="462987"/>
            <a:ext cx="0" cy="489998"/>
          </a:xfrm>
          <a:prstGeom prst="line">
            <a:avLst/>
          </a:prstGeom>
          <a:ln w="12700"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3" name="Straight Connector 22">
            <a:extLst>
              <a:ext uri="{FF2B5EF4-FFF2-40B4-BE49-F238E27FC236}">
                <a16:creationId xmlns:a16="http://schemas.microsoft.com/office/drawing/2014/main" id="{CA578431-1B52-4AFB-82DD-663F6ACE98EC}"/>
              </a:ext>
            </a:extLst>
          </p:cNvPr>
          <p:cNvCxnSpPr>
            <a:cxnSpLocks/>
          </p:cNvCxnSpPr>
          <p:nvPr/>
        </p:nvCxnSpPr>
        <p:spPr>
          <a:xfrm flipH="1">
            <a:off x="8067556" y="952985"/>
            <a:ext cx="167831" cy="0"/>
          </a:xfrm>
          <a:prstGeom prst="line">
            <a:avLst/>
          </a:prstGeom>
          <a:ln w="9525" cap="flat" cmpd="sng" algn="ctr">
            <a:solidFill>
              <a:schemeClr val="accent2"/>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24" name="Straight Connector 23">
            <a:extLst>
              <a:ext uri="{FF2B5EF4-FFF2-40B4-BE49-F238E27FC236}">
                <a16:creationId xmlns:a16="http://schemas.microsoft.com/office/drawing/2014/main" id="{A6DA4A04-1BFB-434B-8370-B9ADC9FEA882}"/>
              </a:ext>
            </a:extLst>
          </p:cNvPr>
          <p:cNvCxnSpPr>
            <a:cxnSpLocks/>
          </p:cNvCxnSpPr>
          <p:nvPr/>
        </p:nvCxnSpPr>
        <p:spPr>
          <a:xfrm flipH="1">
            <a:off x="8219103" y="952985"/>
            <a:ext cx="922968" cy="0"/>
          </a:xfrm>
          <a:prstGeom prst="line">
            <a:avLst/>
          </a:prstGeom>
          <a:ln w="12700"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25" name="Oval 24">
            <a:extLst>
              <a:ext uri="{FF2B5EF4-FFF2-40B4-BE49-F238E27FC236}">
                <a16:creationId xmlns:a16="http://schemas.microsoft.com/office/drawing/2014/main" id="{80B17431-F710-448D-973D-6C3E94446016}"/>
              </a:ext>
            </a:extLst>
          </p:cNvPr>
          <p:cNvSpPr/>
          <p:nvPr/>
        </p:nvSpPr>
        <p:spPr>
          <a:xfrm>
            <a:off x="9167418" y="5225067"/>
            <a:ext cx="130194" cy="138714"/>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6" name="Title 1">
            <a:extLst>
              <a:ext uri="{FF2B5EF4-FFF2-40B4-BE49-F238E27FC236}">
                <a16:creationId xmlns:a16="http://schemas.microsoft.com/office/drawing/2014/main" id="{CE6574E7-4ADB-4072-865F-32BA3DF15792}"/>
              </a:ext>
            </a:extLst>
          </p:cNvPr>
          <p:cNvSpPr txBox="1">
            <a:spLocks/>
          </p:cNvSpPr>
          <p:nvPr/>
        </p:nvSpPr>
        <p:spPr>
          <a:xfrm>
            <a:off x="357778" y="6267458"/>
            <a:ext cx="10953487" cy="34859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800" kern="1200">
                <a:solidFill>
                  <a:srgbClr val="7E7D7E"/>
                </a:solidFill>
                <a:latin typeface="HelveticaNeueLT Std Med Cn" panose="020B0606030502030204" pitchFamily="34" charset="0"/>
                <a:ea typeface="+mj-ea"/>
                <a:cs typeface="+mj-cs"/>
              </a:defRPr>
            </a:lvl1pPr>
          </a:lstStyle>
          <a:p>
            <a:r>
              <a:rPr lang="en-US" dirty="0"/>
              <a:t>Door Hierarchy – Corridor Door, 0 Hr. Smoke Partition</a:t>
            </a:r>
          </a:p>
        </p:txBody>
      </p:sp>
      <p:grpSp>
        <p:nvGrpSpPr>
          <p:cNvPr id="27" name="Group 26">
            <a:extLst>
              <a:ext uri="{FF2B5EF4-FFF2-40B4-BE49-F238E27FC236}">
                <a16:creationId xmlns:a16="http://schemas.microsoft.com/office/drawing/2014/main" id="{E2737D44-464E-4CCF-967E-5A3536C324F7}"/>
              </a:ext>
            </a:extLst>
          </p:cNvPr>
          <p:cNvGrpSpPr/>
          <p:nvPr/>
        </p:nvGrpSpPr>
        <p:grpSpPr>
          <a:xfrm>
            <a:off x="5659427" y="3780899"/>
            <a:ext cx="2513358" cy="2172995"/>
            <a:chOff x="5334891" y="1932855"/>
            <a:chExt cx="2513358" cy="2172995"/>
          </a:xfrm>
        </p:grpSpPr>
        <p:pic>
          <p:nvPicPr>
            <p:cNvPr id="28" name="Picture 27">
              <a:extLst>
                <a:ext uri="{FF2B5EF4-FFF2-40B4-BE49-F238E27FC236}">
                  <a16:creationId xmlns:a16="http://schemas.microsoft.com/office/drawing/2014/main" id="{9D4D326A-0EA3-4EC7-93C2-CE925B80D5B3}"/>
                </a:ext>
              </a:extLst>
            </p:cNvPr>
            <p:cNvPicPr>
              <a:picLocks noChangeAspect="1"/>
            </p:cNvPicPr>
            <p:nvPr/>
          </p:nvPicPr>
          <p:blipFill rotWithShape="1">
            <a:blip r:embed="rId2"/>
            <a:srcRect l="39301" t="39863" r="51904" b="51873"/>
            <a:stretch/>
          </p:blipFill>
          <p:spPr>
            <a:xfrm>
              <a:off x="5334891" y="2537366"/>
              <a:ext cx="2337216" cy="1568484"/>
            </a:xfrm>
            <a:prstGeom prst="rect">
              <a:avLst/>
            </a:prstGeom>
          </p:spPr>
        </p:pic>
        <p:sp>
          <p:nvSpPr>
            <p:cNvPr id="29" name="Title 1">
              <a:extLst>
                <a:ext uri="{FF2B5EF4-FFF2-40B4-BE49-F238E27FC236}">
                  <a16:creationId xmlns:a16="http://schemas.microsoft.com/office/drawing/2014/main" id="{FF0669A8-2910-4B78-A062-2B6E56F92E62}"/>
                </a:ext>
              </a:extLst>
            </p:cNvPr>
            <p:cNvSpPr txBox="1">
              <a:spLocks/>
            </p:cNvSpPr>
            <p:nvPr/>
          </p:nvSpPr>
          <p:spPr>
            <a:xfrm>
              <a:off x="5515046" y="1932855"/>
              <a:ext cx="2333203" cy="66467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800" kern="1200">
                  <a:solidFill>
                    <a:srgbClr val="7E7D7E"/>
                  </a:solidFill>
                  <a:latin typeface="HelveticaNeueLT Std Med Cn" panose="020B0606030502030204" pitchFamily="34" charset="0"/>
                  <a:ea typeface="+mj-ea"/>
                  <a:cs typeface="+mj-cs"/>
                </a:defRPr>
              </a:lvl1pPr>
            </a:lstStyle>
            <a:p>
              <a:pPr>
                <a:lnSpc>
                  <a:spcPct val="100000"/>
                </a:lnSpc>
              </a:pPr>
              <a:r>
                <a:rPr lang="en-US" sz="1600" u="heavy" spc="100" dirty="0">
                  <a:solidFill>
                    <a:schemeClr val="bg2">
                      <a:lumMod val="25000"/>
                    </a:schemeClr>
                  </a:solidFill>
                  <a:uFill>
                    <a:solidFill>
                      <a:srgbClr val="FFDD47"/>
                    </a:solidFill>
                  </a:uFill>
                  <a:ea typeface="+mn-ea"/>
                  <a:cs typeface="Arial" panose="020B0604020202020204" pitchFamily="34" charset="0"/>
                </a:rPr>
                <a:t>FIRE &amp; SMOKE PROTECTION FEATURES</a:t>
              </a:r>
            </a:p>
          </p:txBody>
        </p:sp>
      </p:grpSp>
      <p:sp>
        <p:nvSpPr>
          <p:cNvPr id="30" name="Title 1">
            <a:extLst>
              <a:ext uri="{FF2B5EF4-FFF2-40B4-BE49-F238E27FC236}">
                <a16:creationId xmlns:a16="http://schemas.microsoft.com/office/drawing/2014/main" id="{E6C25E57-5543-45A8-929B-B7C4D960AA0C}"/>
              </a:ext>
            </a:extLst>
          </p:cNvPr>
          <p:cNvSpPr txBox="1">
            <a:spLocks/>
          </p:cNvSpPr>
          <p:nvPr/>
        </p:nvSpPr>
        <p:spPr>
          <a:xfrm>
            <a:off x="1133565" y="4384780"/>
            <a:ext cx="4420246" cy="623779"/>
          </a:xfrm>
          <a:prstGeom prst="rect">
            <a:avLst/>
          </a:prstGeom>
          <a:solidFill>
            <a:srgbClr val="FFFFFF"/>
          </a:solidFill>
        </p:spPr>
        <p:txBody>
          <a:bodyPr vert="horz" lIns="91440" tIns="45720" rIns="91440" bIns="45720" rtlCol="0" anchor="ctr">
            <a:noAutofit/>
          </a:bodyPr>
          <a:lstStyle>
            <a:lvl1pPr algn="l" defTabSz="914400" rtl="0" eaLnBrk="1" latinLnBrk="0" hangingPunct="1">
              <a:lnSpc>
                <a:spcPct val="90000"/>
              </a:lnSpc>
              <a:spcBef>
                <a:spcPct val="0"/>
              </a:spcBef>
              <a:buNone/>
              <a:defRPr sz="2800" kern="1200">
                <a:solidFill>
                  <a:srgbClr val="7E7D7E"/>
                </a:solidFill>
                <a:latin typeface="HelveticaNeueLT Std Med Cn" panose="020B0606030502030204" pitchFamily="34" charset="0"/>
                <a:ea typeface="+mj-ea"/>
                <a:cs typeface="+mj-cs"/>
              </a:defRPr>
            </a:lvl1pPr>
          </a:lstStyle>
          <a:p>
            <a:pPr>
              <a:lnSpc>
                <a:spcPct val="100000"/>
              </a:lnSpc>
            </a:pPr>
            <a:r>
              <a:rPr lang="en-US" sz="2000" spc="60" dirty="0">
                <a:solidFill>
                  <a:schemeClr val="bg2">
                    <a:lumMod val="25000"/>
                  </a:schemeClr>
                </a:solidFill>
                <a:uFill>
                  <a:solidFill>
                    <a:srgbClr val="FFDD47"/>
                  </a:solidFill>
                </a:uFill>
                <a:latin typeface="HelveticaNeueLT Std Lt Cn" panose="020B0406020202030204" pitchFamily="34" charset="0"/>
                <a:ea typeface="+mn-ea"/>
                <a:cs typeface="Arial" panose="020B0604020202020204" pitchFamily="34" charset="0"/>
              </a:rPr>
              <a:t>SLIDING ICU CORRIDOR DOOR</a:t>
            </a:r>
          </a:p>
        </p:txBody>
      </p:sp>
      <p:sp>
        <p:nvSpPr>
          <p:cNvPr id="31" name="Oval 30">
            <a:extLst>
              <a:ext uri="{FF2B5EF4-FFF2-40B4-BE49-F238E27FC236}">
                <a16:creationId xmlns:a16="http://schemas.microsoft.com/office/drawing/2014/main" id="{D9D22665-C567-4645-BE53-519C4624075D}"/>
              </a:ext>
            </a:extLst>
          </p:cNvPr>
          <p:cNvSpPr/>
          <p:nvPr/>
        </p:nvSpPr>
        <p:spPr>
          <a:xfrm>
            <a:off x="623667" y="4433632"/>
            <a:ext cx="533276" cy="530254"/>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837469D6-563D-45D4-A83C-F5433369F62B}"/>
              </a:ext>
            </a:extLst>
          </p:cNvPr>
          <p:cNvSpPr txBox="1"/>
          <p:nvPr/>
        </p:nvSpPr>
        <p:spPr>
          <a:xfrm>
            <a:off x="546959" y="4360716"/>
            <a:ext cx="686691" cy="646331"/>
          </a:xfrm>
          <a:prstGeom prst="rect">
            <a:avLst/>
          </a:prstGeom>
          <a:noFill/>
        </p:spPr>
        <p:txBody>
          <a:bodyPr wrap="square" rtlCol="0">
            <a:spAutoFit/>
          </a:bodyPr>
          <a:lstStyle/>
          <a:p>
            <a:pPr algn="ctr"/>
            <a:r>
              <a:rPr lang="en-US" sz="3600" dirty="0">
                <a:latin typeface="HelveticaNeueLT Std Lt Cn" panose="020B0406020202030204" pitchFamily="34" charset="0"/>
              </a:rPr>
              <a:t>B4</a:t>
            </a:r>
          </a:p>
        </p:txBody>
      </p:sp>
    </p:spTree>
    <p:extLst>
      <p:ext uri="{BB962C8B-B14F-4D97-AF65-F5344CB8AC3E}">
        <p14:creationId xmlns:p14="http://schemas.microsoft.com/office/powerpoint/2010/main" val="380617698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4CC9FD7-831A-4A26-BA66-F8376D598DAC}"/>
              </a:ext>
            </a:extLst>
          </p:cNvPr>
          <p:cNvPicPr>
            <a:picLocks noChangeAspect="1"/>
          </p:cNvPicPr>
          <p:nvPr/>
        </p:nvPicPr>
        <p:blipFill rotWithShape="1">
          <a:blip r:embed="rId2">
            <a:alphaModFix/>
          </a:blip>
          <a:srcRect l="25583" t="31406" r="34578" b="24610"/>
          <a:stretch/>
        </p:blipFill>
        <p:spPr>
          <a:xfrm>
            <a:off x="393656" y="1043511"/>
            <a:ext cx="5834238" cy="4167795"/>
          </a:xfrm>
          <a:prstGeom prst="rect">
            <a:avLst/>
          </a:prstGeom>
        </p:spPr>
      </p:pic>
      <p:pic>
        <p:nvPicPr>
          <p:cNvPr id="15" name="Picture 14">
            <a:extLst>
              <a:ext uri="{FF2B5EF4-FFF2-40B4-BE49-F238E27FC236}">
                <a16:creationId xmlns:a16="http://schemas.microsoft.com/office/drawing/2014/main" id="{7BCF6545-D0CA-4DA9-B2FC-A6B4C9F164F5}"/>
              </a:ext>
            </a:extLst>
          </p:cNvPr>
          <p:cNvPicPr>
            <a:picLocks noChangeAspect="1"/>
          </p:cNvPicPr>
          <p:nvPr/>
        </p:nvPicPr>
        <p:blipFill rotWithShape="1">
          <a:blip r:embed="rId3"/>
          <a:srcRect l="48620" t="40025" r="29749" b="10410"/>
          <a:stretch/>
        </p:blipFill>
        <p:spPr>
          <a:xfrm>
            <a:off x="7491389" y="22930"/>
            <a:ext cx="4162908" cy="6813500"/>
          </a:xfrm>
          <a:prstGeom prst="rect">
            <a:avLst/>
          </a:prstGeom>
        </p:spPr>
      </p:pic>
      <p:sp>
        <p:nvSpPr>
          <p:cNvPr id="3" name="Slide Number Placeholder 2">
            <a:extLst>
              <a:ext uri="{FF2B5EF4-FFF2-40B4-BE49-F238E27FC236}">
                <a16:creationId xmlns:a16="http://schemas.microsoft.com/office/drawing/2014/main" id="{4D48BC4A-890E-43C7-A28F-CE4836BB3100}"/>
              </a:ext>
            </a:extLst>
          </p:cNvPr>
          <p:cNvSpPr>
            <a:spLocks noGrp="1"/>
          </p:cNvSpPr>
          <p:nvPr>
            <p:ph type="sldNum" sz="quarter" idx="12"/>
          </p:nvPr>
        </p:nvSpPr>
        <p:spPr/>
        <p:txBody>
          <a:bodyPr/>
          <a:lstStyle/>
          <a:p>
            <a:r>
              <a:rPr lang="en-US" dirty="0"/>
              <a:t>p </a:t>
            </a:r>
            <a:fld id="{D48DF834-3ED9-430A-B51F-30D54AEDC26A}" type="slidenum">
              <a:rPr lang="en-US" smtClean="0"/>
              <a:t>23</a:t>
            </a:fld>
            <a:endParaRPr lang="en-US" dirty="0"/>
          </a:p>
        </p:txBody>
      </p:sp>
      <p:sp>
        <p:nvSpPr>
          <p:cNvPr id="17" name="Oval 16">
            <a:extLst>
              <a:ext uri="{FF2B5EF4-FFF2-40B4-BE49-F238E27FC236}">
                <a16:creationId xmlns:a16="http://schemas.microsoft.com/office/drawing/2014/main" id="{5BDEC3AC-E563-4F45-BD06-65F0CFDC4009}"/>
              </a:ext>
            </a:extLst>
          </p:cNvPr>
          <p:cNvSpPr/>
          <p:nvPr/>
        </p:nvSpPr>
        <p:spPr>
          <a:xfrm>
            <a:off x="10091287" y="3129429"/>
            <a:ext cx="320040" cy="320040"/>
          </a:xfrm>
          <a:prstGeom prst="ellipse">
            <a:avLst/>
          </a:prstGeom>
          <a:solidFill>
            <a:srgbClr val="FFC000"/>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C79345F5-26D9-4373-AB90-75793682F48E}"/>
              </a:ext>
            </a:extLst>
          </p:cNvPr>
          <p:cNvSpPr txBox="1"/>
          <p:nvPr/>
        </p:nvSpPr>
        <p:spPr>
          <a:xfrm>
            <a:off x="9987804" y="3095110"/>
            <a:ext cx="524150" cy="400110"/>
          </a:xfrm>
          <a:prstGeom prst="rect">
            <a:avLst/>
          </a:prstGeom>
          <a:noFill/>
        </p:spPr>
        <p:txBody>
          <a:bodyPr wrap="square" rtlCol="0">
            <a:spAutoFit/>
          </a:bodyPr>
          <a:lstStyle/>
          <a:p>
            <a:pPr algn="ctr"/>
            <a:r>
              <a:rPr lang="en-US" sz="2000" dirty="0"/>
              <a:t>B5</a:t>
            </a:r>
          </a:p>
        </p:txBody>
      </p:sp>
      <p:cxnSp>
        <p:nvCxnSpPr>
          <p:cNvPr id="8" name="Straight Connector 7">
            <a:extLst>
              <a:ext uri="{FF2B5EF4-FFF2-40B4-BE49-F238E27FC236}">
                <a16:creationId xmlns:a16="http://schemas.microsoft.com/office/drawing/2014/main" id="{0F467112-5EF8-4585-8F49-09F77104C000}"/>
              </a:ext>
            </a:extLst>
          </p:cNvPr>
          <p:cNvCxnSpPr>
            <a:cxnSpLocks/>
          </p:cNvCxnSpPr>
          <p:nvPr/>
        </p:nvCxnSpPr>
        <p:spPr>
          <a:xfrm>
            <a:off x="9502815" y="462987"/>
            <a:ext cx="13717" cy="4191909"/>
          </a:xfrm>
          <a:prstGeom prst="line">
            <a:avLst/>
          </a:prstGeom>
          <a:ln w="12700"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9" name="Straight Connector 8">
            <a:extLst>
              <a:ext uri="{FF2B5EF4-FFF2-40B4-BE49-F238E27FC236}">
                <a16:creationId xmlns:a16="http://schemas.microsoft.com/office/drawing/2014/main" id="{AF8DAF25-D0FD-4850-B51F-5FB1FC4E21C5}"/>
              </a:ext>
            </a:extLst>
          </p:cNvPr>
          <p:cNvCxnSpPr>
            <a:cxnSpLocks/>
          </p:cNvCxnSpPr>
          <p:nvPr/>
        </p:nvCxnSpPr>
        <p:spPr>
          <a:xfrm flipH="1">
            <a:off x="8507392" y="4654896"/>
            <a:ext cx="1009142" cy="0"/>
          </a:xfrm>
          <a:prstGeom prst="line">
            <a:avLst/>
          </a:prstGeom>
          <a:ln w="12700"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0" name="Straight Connector 9">
            <a:extLst>
              <a:ext uri="{FF2B5EF4-FFF2-40B4-BE49-F238E27FC236}">
                <a16:creationId xmlns:a16="http://schemas.microsoft.com/office/drawing/2014/main" id="{9D25197F-70C3-4C80-9685-462F436FA715}"/>
              </a:ext>
            </a:extLst>
          </p:cNvPr>
          <p:cNvCxnSpPr>
            <a:cxnSpLocks/>
          </p:cNvCxnSpPr>
          <p:nvPr/>
        </p:nvCxnSpPr>
        <p:spPr>
          <a:xfrm>
            <a:off x="8507392" y="4654896"/>
            <a:ext cx="0" cy="329599"/>
          </a:xfrm>
          <a:prstGeom prst="line">
            <a:avLst/>
          </a:prstGeom>
          <a:ln w="12700"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1" name="Straight Connector 10">
            <a:extLst>
              <a:ext uri="{FF2B5EF4-FFF2-40B4-BE49-F238E27FC236}">
                <a16:creationId xmlns:a16="http://schemas.microsoft.com/office/drawing/2014/main" id="{7269297E-B906-4A00-9486-B51380C76259}"/>
              </a:ext>
            </a:extLst>
          </p:cNvPr>
          <p:cNvCxnSpPr>
            <a:cxnSpLocks/>
          </p:cNvCxnSpPr>
          <p:nvPr/>
        </p:nvCxnSpPr>
        <p:spPr>
          <a:xfrm>
            <a:off x="8507392" y="4984495"/>
            <a:ext cx="727276" cy="324427"/>
          </a:xfrm>
          <a:prstGeom prst="line">
            <a:avLst/>
          </a:prstGeom>
          <a:ln w="12700"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2" name="Straight Connector 11">
            <a:extLst>
              <a:ext uri="{FF2B5EF4-FFF2-40B4-BE49-F238E27FC236}">
                <a16:creationId xmlns:a16="http://schemas.microsoft.com/office/drawing/2014/main" id="{E43CED76-3CDB-4F6B-8536-B7194C30A280}"/>
              </a:ext>
            </a:extLst>
          </p:cNvPr>
          <p:cNvCxnSpPr/>
          <p:nvPr/>
        </p:nvCxnSpPr>
        <p:spPr>
          <a:xfrm flipH="1">
            <a:off x="9145929" y="464916"/>
            <a:ext cx="356886" cy="0"/>
          </a:xfrm>
          <a:prstGeom prst="line">
            <a:avLst/>
          </a:prstGeom>
          <a:ln w="12700"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3" name="Straight Connector 12">
            <a:extLst>
              <a:ext uri="{FF2B5EF4-FFF2-40B4-BE49-F238E27FC236}">
                <a16:creationId xmlns:a16="http://schemas.microsoft.com/office/drawing/2014/main" id="{773B9A80-B3A6-4E52-9844-83FC60F19236}"/>
              </a:ext>
            </a:extLst>
          </p:cNvPr>
          <p:cNvCxnSpPr>
            <a:cxnSpLocks/>
          </p:cNvCxnSpPr>
          <p:nvPr/>
        </p:nvCxnSpPr>
        <p:spPr>
          <a:xfrm>
            <a:off x="9142071" y="462987"/>
            <a:ext cx="0" cy="489998"/>
          </a:xfrm>
          <a:prstGeom prst="line">
            <a:avLst/>
          </a:prstGeom>
          <a:ln w="12700"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4" name="Straight Connector 13">
            <a:extLst>
              <a:ext uri="{FF2B5EF4-FFF2-40B4-BE49-F238E27FC236}">
                <a16:creationId xmlns:a16="http://schemas.microsoft.com/office/drawing/2014/main" id="{4C70B218-5233-4656-87A1-517918277869}"/>
              </a:ext>
            </a:extLst>
          </p:cNvPr>
          <p:cNvCxnSpPr>
            <a:cxnSpLocks/>
          </p:cNvCxnSpPr>
          <p:nvPr/>
        </p:nvCxnSpPr>
        <p:spPr>
          <a:xfrm flipH="1">
            <a:off x="8067556" y="952985"/>
            <a:ext cx="167831" cy="0"/>
          </a:xfrm>
          <a:prstGeom prst="line">
            <a:avLst/>
          </a:prstGeom>
          <a:ln w="9525" cap="flat" cmpd="sng" algn="ctr">
            <a:solidFill>
              <a:schemeClr val="accent2"/>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18" name="Straight Connector 17">
            <a:extLst>
              <a:ext uri="{FF2B5EF4-FFF2-40B4-BE49-F238E27FC236}">
                <a16:creationId xmlns:a16="http://schemas.microsoft.com/office/drawing/2014/main" id="{08D6ED28-718B-4DFA-BE6A-F290E082C77D}"/>
              </a:ext>
            </a:extLst>
          </p:cNvPr>
          <p:cNvCxnSpPr>
            <a:cxnSpLocks/>
          </p:cNvCxnSpPr>
          <p:nvPr/>
        </p:nvCxnSpPr>
        <p:spPr>
          <a:xfrm flipH="1">
            <a:off x="8219103" y="952985"/>
            <a:ext cx="922968" cy="0"/>
          </a:xfrm>
          <a:prstGeom prst="line">
            <a:avLst/>
          </a:prstGeom>
          <a:ln w="12700"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9" name="Oval 18">
            <a:extLst>
              <a:ext uri="{FF2B5EF4-FFF2-40B4-BE49-F238E27FC236}">
                <a16:creationId xmlns:a16="http://schemas.microsoft.com/office/drawing/2014/main" id="{65CE41E9-951C-4040-BAB2-26530EB7AEF8}"/>
              </a:ext>
            </a:extLst>
          </p:cNvPr>
          <p:cNvSpPr/>
          <p:nvPr/>
        </p:nvSpPr>
        <p:spPr>
          <a:xfrm>
            <a:off x="9167418" y="5225067"/>
            <a:ext cx="130194" cy="138714"/>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0" name="Title 1">
            <a:extLst>
              <a:ext uri="{FF2B5EF4-FFF2-40B4-BE49-F238E27FC236}">
                <a16:creationId xmlns:a16="http://schemas.microsoft.com/office/drawing/2014/main" id="{36C5B052-F78F-42FB-AAAC-52CE004323B7}"/>
              </a:ext>
            </a:extLst>
          </p:cNvPr>
          <p:cNvSpPr txBox="1">
            <a:spLocks/>
          </p:cNvSpPr>
          <p:nvPr/>
        </p:nvSpPr>
        <p:spPr>
          <a:xfrm>
            <a:off x="357778" y="6267458"/>
            <a:ext cx="10953487" cy="34859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800" kern="1200">
                <a:solidFill>
                  <a:srgbClr val="7E7D7E"/>
                </a:solidFill>
                <a:latin typeface="HelveticaNeueLT Std Med Cn" panose="020B0606030502030204" pitchFamily="34" charset="0"/>
                <a:ea typeface="+mj-ea"/>
                <a:cs typeface="+mj-cs"/>
              </a:defRPr>
            </a:lvl1pPr>
          </a:lstStyle>
          <a:p>
            <a:r>
              <a:rPr lang="en-US" dirty="0"/>
              <a:t>Door Hierarchy – Corridor Door, 0 Hr. Smoke Partition</a:t>
            </a:r>
          </a:p>
        </p:txBody>
      </p:sp>
      <p:grpSp>
        <p:nvGrpSpPr>
          <p:cNvPr id="25" name="Group 24">
            <a:extLst>
              <a:ext uri="{FF2B5EF4-FFF2-40B4-BE49-F238E27FC236}">
                <a16:creationId xmlns:a16="http://schemas.microsoft.com/office/drawing/2014/main" id="{ED8398E1-1F3F-4C2E-9A17-C5B2FD169379}"/>
              </a:ext>
            </a:extLst>
          </p:cNvPr>
          <p:cNvGrpSpPr/>
          <p:nvPr/>
        </p:nvGrpSpPr>
        <p:grpSpPr>
          <a:xfrm>
            <a:off x="5659427" y="3780899"/>
            <a:ext cx="2513358" cy="2172995"/>
            <a:chOff x="5334891" y="1932855"/>
            <a:chExt cx="2513358" cy="2172995"/>
          </a:xfrm>
        </p:grpSpPr>
        <p:pic>
          <p:nvPicPr>
            <p:cNvPr id="26" name="Picture 25">
              <a:extLst>
                <a:ext uri="{FF2B5EF4-FFF2-40B4-BE49-F238E27FC236}">
                  <a16:creationId xmlns:a16="http://schemas.microsoft.com/office/drawing/2014/main" id="{0F90FEDD-7FF0-41D5-AEF6-F84F57D1C874}"/>
                </a:ext>
              </a:extLst>
            </p:cNvPr>
            <p:cNvPicPr>
              <a:picLocks noChangeAspect="1"/>
            </p:cNvPicPr>
            <p:nvPr/>
          </p:nvPicPr>
          <p:blipFill rotWithShape="1">
            <a:blip r:embed="rId3"/>
            <a:srcRect l="39301" t="39863" r="51904" b="51873"/>
            <a:stretch/>
          </p:blipFill>
          <p:spPr>
            <a:xfrm>
              <a:off x="5334891" y="2537366"/>
              <a:ext cx="2337216" cy="1568484"/>
            </a:xfrm>
            <a:prstGeom prst="rect">
              <a:avLst/>
            </a:prstGeom>
          </p:spPr>
        </p:pic>
        <p:sp>
          <p:nvSpPr>
            <p:cNvPr id="27" name="Title 1">
              <a:extLst>
                <a:ext uri="{FF2B5EF4-FFF2-40B4-BE49-F238E27FC236}">
                  <a16:creationId xmlns:a16="http://schemas.microsoft.com/office/drawing/2014/main" id="{8249FA39-09CF-48A5-9A35-DAE1DD0231C3}"/>
                </a:ext>
              </a:extLst>
            </p:cNvPr>
            <p:cNvSpPr txBox="1">
              <a:spLocks/>
            </p:cNvSpPr>
            <p:nvPr/>
          </p:nvSpPr>
          <p:spPr>
            <a:xfrm>
              <a:off x="5515046" y="1932855"/>
              <a:ext cx="2333203" cy="66467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800" kern="1200">
                  <a:solidFill>
                    <a:srgbClr val="7E7D7E"/>
                  </a:solidFill>
                  <a:latin typeface="HelveticaNeueLT Std Med Cn" panose="020B0606030502030204" pitchFamily="34" charset="0"/>
                  <a:ea typeface="+mj-ea"/>
                  <a:cs typeface="+mj-cs"/>
                </a:defRPr>
              </a:lvl1pPr>
            </a:lstStyle>
            <a:p>
              <a:pPr>
                <a:lnSpc>
                  <a:spcPct val="100000"/>
                </a:lnSpc>
              </a:pPr>
              <a:r>
                <a:rPr lang="en-US" sz="1600" u="heavy" spc="100" dirty="0">
                  <a:solidFill>
                    <a:schemeClr val="bg2">
                      <a:lumMod val="25000"/>
                    </a:schemeClr>
                  </a:solidFill>
                  <a:uFill>
                    <a:solidFill>
                      <a:srgbClr val="FFDD47"/>
                    </a:solidFill>
                  </a:uFill>
                  <a:ea typeface="+mn-ea"/>
                  <a:cs typeface="Arial" panose="020B0604020202020204" pitchFamily="34" charset="0"/>
                </a:rPr>
                <a:t>FIRE &amp; SMOKE PROTECTION FEATURES</a:t>
              </a:r>
            </a:p>
          </p:txBody>
        </p:sp>
      </p:grpSp>
      <p:grpSp>
        <p:nvGrpSpPr>
          <p:cNvPr id="6" name="Group 5">
            <a:extLst>
              <a:ext uri="{FF2B5EF4-FFF2-40B4-BE49-F238E27FC236}">
                <a16:creationId xmlns:a16="http://schemas.microsoft.com/office/drawing/2014/main" id="{E22E1F9E-92DA-4ED6-BEDF-F4537A99FAC2}"/>
              </a:ext>
            </a:extLst>
          </p:cNvPr>
          <p:cNvGrpSpPr/>
          <p:nvPr/>
        </p:nvGrpSpPr>
        <p:grpSpPr>
          <a:xfrm>
            <a:off x="1217105" y="4372748"/>
            <a:ext cx="2736647" cy="1010696"/>
            <a:chOff x="1217105" y="4372748"/>
            <a:chExt cx="2736647" cy="1010696"/>
          </a:xfrm>
        </p:grpSpPr>
        <p:sp>
          <p:nvSpPr>
            <p:cNvPr id="29" name="Title 1">
              <a:extLst>
                <a:ext uri="{FF2B5EF4-FFF2-40B4-BE49-F238E27FC236}">
                  <a16:creationId xmlns:a16="http://schemas.microsoft.com/office/drawing/2014/main" id="{A0517EB1-A8B5-40BC-A19B-28E07F592B80}"/>
                </a:ext>
              </a:extLst>
            </p:cNvPr>
            <p:cNvSpPr txBox="1">
              <a:spLocks/>
            </p:cNvSpPr>
            <p:nvPr/>
          </p:nvSpPr>
          <p:spPr>
            <a:xfrm>
              <a:off x="3150742" y="4519093"/>
              <a:ext cx="803010" cy="864351"/>
            </a:xfrm>
            <a:prstGeom prst="rect">
              <a:avLst/>
            </a:prstGeom>
            <a:solidFill>
              <a:srgbClr val="FFFFFF"/>
            </a:solidFill>
          </p:spPr>
          <p:txBody>
            <a:bodyPr vert="horz" lIns="91440" tIns="45720" rIns="91440" bIns="45720" rtlCol="0" anchor="ctr">
              <a:noAutofit/>
            </a:bodyPr>
            <a:lstStyle>
              <a:lvl1pPr algn="l" defTabSz="914400" rtl="0" eaLnBrk="1" latinLnBrk="0" hangingPunct="1">
                <a:lnSpc>
                  <a:spcPct val="90000"/>
                </a:lnSpc>
                <a:spcBef>
                  <a:spcPct val="0"/>
                </a:spcBef>
                <a:buNone/>
                <a:defRPr sz="2800" kern="1200">
                  <a:solidFill>
                    <a:srgbClr val="7E7D7E"/>
                  </a:solidFill>
                  <a:latin typeface="HelveticaNeueLT Std Med Cn" panose="020B0606030502030204" pitchFamily="34" charset="0"/>
                  <a:ea typeface="+mj-ea"/>
                  <a:cs typeface="+mj-cs"/>
                </a:defRPr>
              </a:lvl1pPr>
            </a:lstStyle>
            <a:p>
              <a:pPr>
                <a:lnSpc>
                  <a:spcPct val="100000"/>
                </a:lnSpc>
              </a:pPr>
              <a:endParaRPr lang="en-US" sz="2000" spc="60" dirty="0">
                <a:solidFill>
                  <a:schemeClr val="bg2">
                    <a:lumMod val="25000"/>
                  </a:schemeClr>
                </a:solidFill>
                <a:uFill>
                  <a:solidFill>
                    <a:srgbClr val="FFDD47"/>
                  </a:solidFill>
                </a:uFill>
                <a:latin typeface="HelveticaNeueLT Std Lt Cn" panose="020B0406020202030204" pitchFamily="34" charset="0"/>
                <a:ea typeface="+mn-ea"/>
                <a:cs typeface="Arial" panose="020B0604020202020204" pitchFamily="34" charset="0"/>
              </a:endParaRPr>
            </a:p>
          </p:txBody>
        </p:sp>
        <p:sp>
          <p:nvSpPr>
            <p:cNvPr id="28" name="Title 1">
              <a:extLst>
                <a:ext uri="{FF2B5EF4-FFF2-40B4-BE49-F238E27FC236}">
                  <a16:creationId xmlns:a16="http://schemas.microsoft.com/office/drawing/2014/main" id="{24185A5F-5CA6-48C4-897E-1953653739C6}"/>
                </a:ext>
              </a:extLst>
            </p:cNvPr>
            <p:cNvSpPr txBox="1">
              <a:spLocks/>
            </p:cNvSpPr>
            <p:nvPr/>
          </p:nvSpPr>
          <p:spPr>
            <a:xfrm>
              <a:off x="1217105" y="4372748"/>
              <a:ext cx="2022694" cy="864351"/>
            </a:xfrm>
            <a:prstGeom prst="rect">
              <a:avLst/>
            </a:prstGeom>
            <a:solidFill>
              <a:srgbClr val="FFFFFF"/>
            </a:solidFill>
          </p:spPr>
          <p:txBody>
            <a:bodyPr vert="horz" lIns="91440" tIns="45720" rIns="91440" bIns="45720" rtlCol="0" anchor="ctr">
              <a:noAutofit/>
            </a:bodyPr>
            <a:lstStyle>
              <a:lvl1pPr algn="l" defTabSz="914400" rtl="0" eaLnBrk="1" latinLnBrk="0" hangingPunct="1">
                <a:lnSpc>
                  <a:spcPct val="90000"/>
                </a:lnSpc>
                <a:spcBef>
                  <a:spcPct val="0"/>
                </a:spcBef>
                <a:buNone/>
                <a:defRPr sz="2800" kern="1200">
                  <a:solidFill>
                    <a:srgbClr val="7E7D7E"/>
                  </a:solidFill>
                  <a:latin typeface="HelveticaNeueLT Std Med Cn" panose="020B0606030502030204" pitchFamily="34" charset="0"/>
                  <a:ea typeface="+mj-ea"/>
                  <a:cs typeface="+mj-cs"/>
                </a:defRPr>
              </a:lvl1pPr>
            </a:lstStyle>
            <a:p>
              <a:pPr>
                <a:lnSpc>
                  <a:spcPct val="100000"/>
                </a:lnSpc>
              </a:pPr>
              <a:r>
                <a:rPr lang="en-US" sz="2000" spc="60" dirty="0">
                  <a:solidFill>
                    <a:schemeClr val="bg2">
                      <a:lumMod val="25000"/>
                    </a:schemeClr>
                  </a:solidFill>
                  <a:uFill>
                    <a:solidFill>
                      <a:srgbClr val="FFDD47"/>
                    </a:solidFill>
                  </a:uFill>
                  <a:latin typeface="HelveticaNeueLT Std Lt Cn" panose="020B0406020202030204" pitchFamily="34" charset="0"/>
                  <a:ea typeface="+mn-ea"/>
                  <a:cs typeface="Arial" panose="020B0604020202020204" pitchFamily="34" charset="0"/>
                </a:rPr>
                <a:t>CORRIDOR DOOR </a:t>
              </a:r>
              <a:br>
                <a:rPr lang="en-US" sz="2000" spc="60" dirty="0">
                  <a:solidFill>
                    <a:schemeClr val="bg2">
                      <a:lumMod val="25000"/>
                    </a:schemeClr>
                  </a:solidFill>
                  <a:uFill>
                    <a:solidFill>
                      <a:srgbClr val="FFDD47"/>
                    </a:solidFill>
                  </a:uFill>
                  <a:latin typeface="HelveticaNeueLT Std Lt Cn" panose="020B0406020202030204" pitchFamily="34" charset="0"/>
                  <a:ea typeface="+mn-ea"/>
                  <a:cs typeface="Arial" panose="020B0604020202020204" pitchFamily="34" charset="0"/>
                </a:rPr>
              </a:br>
              <a:r>
                <a:rPr lang="en-US" sz="2000" spc="60" dirty="0">
                  <a:solidFill>
                    <a:schemeClr val="bg2">
                      <a:lumMod val="25000"/>
                    </a:schemeClr>
                  </a:solidFill>
                  <a:uFill>
                    <a:solidFill>
                      <a:srgbClr val="FFDD47"/>
                    </a:solidFill>
                  </a:uFill>
                  <a:latin typeface="HelveticaNeueLT Std Lt Cn" panose="020B0406020202030204" pitchFamily="34" charset="0"/>
                  <a:ea typeface="+mn-ea"/>
                  <a:cs typeface="Arial" panose="020B0604020202020204" pitchFamily="34" charset="0"/>
                </a:rPr>
                <a:t>OPERATING ROOM</a:t>
              </a:r>
            </a:p>
          </p:txBody>
        </p:sp>
      </p:grpSp>
      <p:sp>
        <p:nvSpPr>
          <p:cNvPr id="23" name="Oval 22">
            <a:extLst>
              <a:ext uri="{FF2B5EF4-FFF2-40B4-BE49-F238E27FC236}">
                <a16:creationId xmlns:a16="http://schemas.microsoft.com/office/drawing/2014/main" id="{1C4D5B0A-E3AA-4E78-B34E-A07D2A9F1BC1}"/>
              </a:ext>
            </a:extLst>
          </p:cNvPr>
          <p:cNvSpPr/>
          <p:nvPr/>
        </p:nvSpPr>
        <p:spPr>
          <a:xfrm>
            <a:off x="623667" y="4433632"/>
            <a:ext cx="533276" cy="530254"/>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A0B024A6-18B9-4067-9D30-00C5F618CEC8}"/>
              </a:ext>
            </a:extLst>
          </p:cNvPr>
          <p:cNvSpPr txBox="1"/>
          <p:nvPr/>
        </p:nvSpPr>
        <p:spPr>
          <a:xfrm>
            <a:off x="546959" y="4360716"/>
            <a:ext cx="686691" cy="646331"/>
          </a:xfrm>
          <a:prstGeom prst="rect">
            <a:avLst/>
          </a:prstGeom>
          <a:noFill/>
        </p:spPr>
        <p:txBody>
          <a:bodyPr wrap="square" rtlCol="0">
            <a:spAutoFit/>
          </a:bodyPr>
          <a:lstStyle/>
          <a:p>
            <a:pPr algn="ctr"/>
            <a:r>
              <a:rPr lang="en-US" sz="3600" dirty="0">
                <a:latin typeface="HelveticaNeueLT Std Lt Cn" panose="020B0406020202030204" pitchFamily="34" charset="0"/>
              </a:rPr>
              <a:t>B5</a:t>
            </a:r>
          </a:p>
        </p:txBody>
      </p:sp>
    </p:spTree>
    <p:extLst>
      <p:ext uri="{BB962C8B-B14F-4D97-AF65-F5344CB8AC3E}">
        <p14:creationId xmlns:p14="http://schemas.microsoft.com/office/powerpoint/2010/main" val="231204440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7BCF6545-D0CA-4DA9-B2FC-A6B4C9F164F5}"/>
              </a:ext>
            </a:extLst>
          </p:cNvPr>
          <p:cNvPicPr>
            <a:picLocks noChangeAspect="1"/>
          </p:cNvPicPr>
          <p:nvPr/>
        </p:nvPicPr>
        <p:blipFill rotWithShape="1">
          <a:blip r:embed="rId2"/>
          <a:srcRect l="48620" t="40025" r="29851" b="10410"/>
          <a:stretch/>
        </p:blipFill>
        <p:spPr>
          <a:xfrm>
            <a:off x="7491389" y="22930"/>
            <a:ext cx="4143148" cy="6813500"/>
          </a:xfrm>
          <a:prstGeom prst="rect">
            <a:avLst/>
          </a:prstGeom>
        </p:spPr>
      </p:pic>
      <p:sp>
        <p:nvSpPr>
          <p:cNvPr id="3" name="Slide Number Placeholder 2">
            <a:extLst>
              <a:ext uri="{FF2B5EF4-FFF2-40B4-BE49-F238E27FC236}">
                <a16:creationId xmlns:a16="http://schemas.microsoft.com/office/drawing/2014/main" id="{4D48BC4A-890E-43C7-A28F-CE4836BB3100}"/>
              </a:ext>
            </a:extLst>
          </p:cNvPr>
          <p:cNvSpPr>
            <a:spLocks noGrp="1"/>
          </p:cNvSpPr>
          <p:nvPr>
            <p:ph type="sldNum" sz="quarter" idx="12"/>
          </p:nvPr>
        </p:nvSpPr>
        <p:spPr/>
        <p:txBody>
          <a:bodyPr/>
          <a:lstStyle/>
          <a:p>
            <a:r>
              <a:rPr lang="en-US" dirty="0"/>
              <a:t>p </a:t>
            </a:r>
            <a:fld id="{D48DF834-3ED9-430A-B51F-30D54AEDC26A}" type="slidenum">
              <a:rPr lang="en-US" smtClean="0"/>
              <a:t>24</a:t>
            </a:fld>
            <a:endParaRPr lang="en-US" dirty="0"/>
          </a:p>
        </p:txBody>
      </p:sp>
      <p:sp>
        <p:nvSpPr>
          <p:cNvPr id="17" name="Oval 16">
            <a:extLst>
              <a:ext uri="{FF2B5EF4-FFF2-40B4-BE49-F238E27FC236}">
                <a16:creationId xmlns:a16="http://schemas.microsoft.com/office/drawing/2014/main" id="{5BDEC3AC-E563-4F45-BD06-65F0CFDC4009}"/>
              </a:ext>
            </a:extLst>
          </p:cNvPr>
          <p:cNvSpPr/>
          <p:nvPr/>
        </p:nvSpPr>
        <p:spPr>
          <a:xfrm>
            <a:off x="10152562" y="1463617"/>
            <a:ext cx="320040" cy="320040"/>
          </a:xfrm>
          <a:prstGeom prst="ellipse">
            <a:avLst/>
          </a:prstGeom>
          <a:solidFill>
            <a:srgbClr val="FFC000"/>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C79345F5-26D9-4373-AB90-75793682F48E}"/>
              </a:ext>
            </a:extLst>
          </p:cNvPr>
          <p:cNvSpPr txBox="1"/>
          <p:nvPr/>
        </p:nvSpPr>
        <p:spPr>
          <a:xfrm>
            <a:off x="10049079" y="1429298"/>
            <a:ext cx="524150" cy="400110"/>
          </a:xfrm>
          <a:prstGeom prst="rect">
            <a:avLst/>
          </a:prstGeom>
          <a:noFill/>
        </p:spPr>
        <p:txBody>
          <a:bodyPr wrap="square" rtlCol="0">
            <a:spAutoFit/>
          </a:bodyPr>
          <a:lstStyle/>
          <a:p>
            <a:pPr algn="ctr"/>
            <a:r>
              <a:rPr lang="en-US" sz="2000" dirty="0"/>
              <a:t>C</a:t>
            </a:r>
          </a:p>
        </p:txBody>
      </p:sp>
      <p:cxnSp>
        <p:nvCxnSpPr>
          <p:cNvPr id="8" name="Straight Connector 7">
            <a:extLst>
              <a:ext uri="{FF2B5EF4-FFF2-40B4-BE49-F238E27FC236}">
                <a16:creationId xmlns:a16="http://schemas.microsoft.com/office/drawing/2014/main" id="{11CBEA88-C546-429D-8051-813AA0E3CA05}"/>
              </a:ext>
            </a:extLst>
          </p:cNvPr>
          <p:cNvCxnSpPr>
            <a:cxnSpLocks/>
          </p:cNvCxnSpPr>
          <p:nvPr/>
        </p:nvCxnSpPr>
        <p:spPr>
          <a:xfrm>
            <a:off x="9502815" y="462987"/>
            <a:ext cx="13717" cy="4191909"/>
          </a:xfrm>
          <a:prstGeom prst="line">
            <a:avLst/>
          </a:prstGeom>
          <a:ln w="12700"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9" name="Straight Connector 8">
            <a:extLst>
              <a:ext uri="{FF2B5EF4-FFF2-40B4-BE49-F238E27FC236}">
                <a16:creationId xmlns:a16="http://schemas.microsoft.com/office/drawing/2014/main" id="{7AD2B8F6-12F3-4799-9DAA-84D6774B8CA8}"/>
              </a:ext>
            </a:extLst>
          </p:cNvPr>
          <p:cNvCxnSpPr>
            <a:cxnSpLocks/>
          </p:cNvCxnSpPr>
          <p:nvPr/>
        </p:nvCxnSpPr>
        <p:spPr>
          <a:xfrm flipH="1">
            <a:off x="8507392" y="4654896"/>
            <a:ext cx="1009142" cy="0"/>
          </a:xfrm>
          <a:prstGeom prst="line">
            <a:avLst/>
          </a:prstGeom>
          <a:ln w="12700"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0" name="Straight Connector 9">
            <a:extLst>
              <a:ext uri="{FF2B5EF4-FFF2-40B4-BE49-F238E27FC236}">
                <a16:creationId xmlns:a16="http://schemas.microsoft.com/office/drawing/2014/main" id="{8E4F2587-DE73-4A79-A26D-62F13C6288D9}"/>
              </a:ext>
            </a:extLst>
          </p:cNvPr>
          <p:cNvCxnSpPr>
            <a:cxnSpLocks/>
          </p:cNvCxnSpPr>
          <p:nvPr/>
        </p:nvCxnSpPr>
        <p:spPr>
          <a:xfrm>
            <a:off x="8507392" y="4654896"/>
            <a:ext cx="0" cy="329599"/>
          </a:xfrm>
          <a:prstGeom prst="line">
            <a:avLst/>
          </a:prstGeom>
          <a:ln w="12700"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1" name="Straight Connector 10">
            <a:extLst>
              <a:ext uri="{FF2B5EF4-FFF2-40B4-BE49-F238E27FC236}">
                <a16:creationId xmlns:a16="http://schemas.microsoft.com/office/drawing/2014/main" id="{26240777-4565-4424-ADB5-4A6A59E767CF}"/>
              </a:ext>
            </a:extLst>
          </p:cNvPr>
          <p:cNvCxnSpPr>
            <a:cxnSpLocks/>
          </p:cNvCxnSpPr>
          <p:nvPr/>
        </p:nvCxnSpPr>
        <p:spPr>
          <a:xfrm>
            <a:off x="8507392" y="4984495"/>
            <a:ext cx="727276" cy="324427"/>
          </a:xfrm>
          <a:prstGeom prst="line">
            <a:avLst/>
          </a:prstGeom>
          <a:ln w="12700"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2" name="Straight Connector 11">
            <a:extLst>
              <a:ext uri="{FF2B5EF4-FFF2-40B4-BE49-F238E27FC236}">
                <a16:creationId xmlns:a16="http://schemas.microsoft.com/office/drawing/2014/main" id="{1A686BD1-6A15-4CF8-BA3C-A0EEBBE5DEE2}"/>
              </a:ext>
            </a:extLst>
          </p:cNvPr>
          <p:cNvCxnSpPr/>
          <p:nvPr/>
        </p:nvCxnSpPr>
        <p:spPr>
          <a:xfrm flipH="1">
            <a:off x="9145929" y="464916"/>
            <a:ext cx="356886" cy="0"/>
          </a:xfrm>
          <a:prstGeom prst="line">
            <a:avLst/>
          </a:prstGeom>
          <a:ln w="12700"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3" name="Straight Connector 12">
            <a:extLst>
              <a:ext uri="{FF2B5EF4-FFF2-40B4-BE49-F238E27FC236}">
                <a16:creationId xmlns:a16="http://schemas.microsoft.com/office/drawing/2014/main" id="{0F96B227-B3C5-4B9B-A839-9B92E04C1899}"/>
              </a:ext>
            </a:extLst>
          </p:cNvPr>
          <p:cNvCxnSpPr>
            <a:cxnSpLocks/>
          </p:cNvCxnSpPr>
          <p:nvPr/>
        </p:nvCxnSpPr>
        <p:spPr>
          <a:xfrm>
            <a:off x="9142071" y="462987"/>
            <a:ext cx="0" cy="489998"/>
          </a:xfrm>
          <a:prstGeom prst="line">
            <a:avLst/>
          </a:prstGeom>
          <a:ln w="12700"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4" name="Straight Connector 13">
            <a:extLst>
              <a:ext uri="{FF2B5EF4-FFF2-40B4-BE49-F238E27FC236}">
                <a16:creationId xmlns:a16="http://schemas.microsoft.com/office/drawing/2014/main" id="{7B24483B-5DD3-4615-8C72-DEF14898105A}"/>
              </a:ext>
            </a:extLst>
          </p:cNvPr>
          <p:cNvCxnSpPr>
            <a:cxnSpLocks/>
          </p:cNvCxnSpPr>
          <p:nvPr/>
        </p:nvCxnSpPr>
        <p:spPr>
          <a:xfrm flipH="1">
            <a:off x="8067556" y="952985"/>
            <a:ext cx="167831" cy="0"/>
          </a:xfrm>
          <a:prstGeom prst="line">
            <a:avLst/>
          </a:prstGeom>
          <a:ln w="9525" cap="flat" cmpd="sng" algn="ctr">
            <a:solidFill>
              <a:schemeClr val="accent2"/>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18" name="Straight Connector 17">
            <a:extLst>
              <a:ext uri="{FF2B5EF4-FFF2-40B4-BE49-F238E27FC236}">
                <a16:creationId xmlns:a16="http://schemas.microsoft.com/office/drawing/2014/main" id="{1A11F228-A67F-4B95-9AA7-505643E9ECCE}"/>
              </a:ext>
            </a:extLst>
          </p:cNvPr>
          <p:cNvCxnSpPr>
            <a:cxnSpLocks/>
          </p:cNvCxnSpPr>
          <p:nvPr/>
        </p:nvCxnSpPr>
        <p:spPr>
          <a:xfrm flipH="1">
            <a:off x="8219103" y="952985"/>
            <a:ext cx="922968" cy="0"/>
          </a:xfrm>
          <a:prstGeom prst="line">
            <a:avLst/>
          </a:prstGeom>
          <a:ln w="12700"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9" name="Oval 18">
            <a:extLst>
              <a:ext uri="{FF2B5EF4-FFF2-40B4-BE49-F238E27FC236}">
                <a16:creationId xmlns:a16="http://schemas.microsoft.com/office/drawing/2014/main" id="{9DD8B9A8-7F89-464A-8EA2-B5C390E425FC}"/>
              </a:ext>
            </a:extLst>
          </p:cNvPr>
          <p:cNvSpPr/>
          <p:nvPr/>
        </p:nvSpPr>
        <p:spPr>
          <a:xfrm>
            <a:off x="9167418" y="5225067"/>
            <a:ext cx="130194" cy="138714"/>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1" name="Title 1">
            <a:extLst>
              <a:ext uri="{FF2B5EF4-FFF2-40B4-BE49-F238E27FC236}">
                <a16:creationId xmlns:a16="http://schemas.microsoft.com/office/drawing/2014/main" id="{D6B95194-5950-4F0B-8C38-5E9C83D32B75}"/>
              </a:ext>
            </a:extLst>
          </p:cNvPr>
          <p:cNvSpPr txBox="1">
            <a:spLocks/>
          </p:cNvSpPr>
          <p:nvPr/>
        </p:nvSpPr>
        <p:spPr>
          <a:xfrm>
            <a:off x="357778" y="6267458"/>
            <a:ext cx="10953487" cy="34859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800" kern="1200">
                <a:solidFill>
                  <a:srgbClr val="7E7D7E"/>
                </a:solidFill>
                <a:latin typeface="HelveticaNeueLT Std Med Cn" panose="020B0606030502030204" pitchFamily="34" charset="0"/>
                <a:ea typeface="+mj-ea"/>
                <a:cs typeface="+mj-cs"/>
              </a:defRPr>
            </a:lvl1pPr>
          </a:lstStyle>
          <a:p>
            <a:r>
              <a:rPr lang="en-US" dirty="0"/>
              <a:t>Door Hierarchy – Corridor Door, 0 Hr. Smoke Partition</a:t>
            </a:r>
            <a:endParaRPr lang="en-US" sz="2400" dirty="0"/>
          </a:p>
        </p:txBody>
      </p:sp>
      <p:grpSp>
        <p:nvGrpSpPr>
          <p:cNvPr id="24" name="Group 23">
            <a:extLst>
              <a:ext uri="{FF2B5EF4-FFF2-40B4-BE49-F238E27FC236}">
                <a16:creationId xmlns:a16="http://schemas.microsoft.com/office/drawing/2014/main" id="{99D2EDB3-355C-45C1-8BDF-8FC35FD134D8}"/>
              </a:ext>
            </a:extLst>
          </p:cNvPr>
          <p:cNvGrpSpPr/>
          <p:nvPr/>
        </p:nvGrpSpPr>
        <p:grpSpPr>
          <a:xfrm>
            <a:off x="5659427" y="3780899"/>
            <a:ext cx="2513358" cy="2172995"/>
            <a:chOff x="5334891" y="1932855"/>
            <a:chExt cx="2513358" cy="2172995"/>
          </a:xfrm>
        </p:grpSpPr>
        <p:pic>
          <p:nvPicPr>
            <p:cNvPr id="25" name="Picture 24">
              <a:extLst>
                <a:ext uri="{FF2B5EF4-FFF2-40B4-BE49-F238E27FC236}">
                  <a16:creationId xmlns:a16="http://schemas.microsoft.com/office/drawing/2014/main" id="{19EF88CD-C793-482D-98BF-E7869E3DBFCF}"/>
                </a:ext>
              </a:extLst>
            </p:cNvPr>
            <p:cNvPicPr>
              <a:picLocks noChangeAspect="1"/>
            </p:cNvPicPr>
            <p:nvPr/>
          </p:nvPicPr>
          <p:blipFill rotWithShape="1">
            <a:blip r:embed="rId2"/>
            <a:srcRect l="39301" t="39863" r="51904" b="51873"/>
            <a:stretch/>
          </p:blipFill>
          <p:spPr>
            <a:xfrm>
              <a:off x="5334891" y="2537366"/>
              <a:ext cx="2337216" cy="1568484"/>
            </a:xfrm>
            <a:prstGeom prst="rect">
              <a:avLst/>
            </a:prstGeom>
          </p:spPr>
        </p:pic>
        <p:sp>
          <p:nvSpPr>
            <p:cNvPr id="26" name="Title 1">
              <a:extLst>
                <a:ext uri="{FF2B5EF4-FFF2-40B4-BE49-F238E27FC236}">
                  <a16:creationId xmlns:a16="http://schemas.microsoft.com/office/drawing/2014/main" id="{EFB44D42-575C-473C-AB64-A6FC797F96A4}"/>
                </a:ext>
              </a:extLst>
            </p:cNvPr>
            <p:cNvSpPr txBox="1">
              <a:spLocks/>
            </p:cNvSpPr>
            <p:nvPr/>
          </p:nvSpPr>
          <p:spPr>
            <a:xfrm>
              <a:off x="5515046" y="1932855"/>
              <a:ext cx="2333203" cy="66467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800" kern="1200">
                  <a:solidFill>
                    <a:srgbClr val="7E7D7E"/>
                  </a:solidFill>
                  <a:latin typeface="HelveticaNeueLT Std Med Cn" panose="020B0606030502030204" pitchFamily="34" charset="0"/>
                  <a:ea typeface="+mj-ea"/>
                  <a:cs typeface="+mj-cs"/>
                </a:defRPr>
              </a:lvl1pPr>
            </a:lstStyle>
            <a:p>
              <a:pPr>
                <a:lnSpc>
                  <a:spcPct val="100000"/>
                </a:lnSpc>
              </a:pPr>
              <a:r>
                <a:rPr lang="en-US" sz="1600" u="heavy" spc="100" dirty="0">
                  <a:solidFill>
                    <a:schemeClr val="bg2">
                      <a:lumMod val="25000"/>
                    </a:schemeClr>
                  </a:solidFill>
                  <a:uFill>
                    <a:solidFill>
                      <a:srgbClr val="FFDD47"/>
                    </a:solidFill>
                  </a:uFill>
                  <a:ea typeface="+mn-ea"/>
                  <a:cs typeface="Arial" panose="020B0604020202020204" pitchFamily="34" charset="0"/>
                </a:rPr>
                <a:t>FIRE &amp; SMOKE PROTECTION FEATURES</a:t>
              </a:r>
            </a:p>
          </p:txBody>
        </p:sp>
      </p:grpSp>
      <p:pic>
        <p:nvPicPr>
          <p:cNvPr id="2050" name="Picture 5" descr="image002">
            <a:extLst>
              <a:ext uri="{FF2B5EF4-FFF2-40B4-BE49-F238E27FC236}">
                <a16:creationId xmlns:a16="http://schemas.microsoft.com/office/drawing/2014/main" id="{2DEB38B5-86B9-4600-92E2-C42D4A33AC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3272" y="981636"/>
            <a:ext cx="6012792" cy="44424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Title 1">
            <a:extLst>
              <a:ext uri="{FF2B5EF4-FFF2-40B4-BE49-F238E27FC236}">
                <a16:creationId xmlns:a16="http://schemas.microsoft.com/office/drawing/2014/main" id="{38EAFDB1-E102-4F16-8E32-9D966FC8C00C}"/>
              </a:ext>
            </a:extLst>
          </p:cNvPr>
          <p:cNvSpPr txBox="1">
            <a:spLocks/>
          </p:cNvSpPr>
          <p:nvPr/>
        </p:nvSpPr>
        <p:spPr>
          <a:xfrm>
            <a:off x="1241168" y="4384780"/>
            <a:ext cx="3422837" cy="864351"/>
          </a:xfrm>
          <a:prstGeom prst="rect">
            <a:avLst/>
          </a:prstGeom>
          <a:solidFill>
            <a:srgbClr val="FFFFFF"/>
          </a:solidFill>
        </p:spPr>
        <p:txBody>
          <a:bodyPr vert="horz" lIns="91440" tIns="45720" rIns="91440" bIns="45720" rtlCol="0" anchor="ctr">
            <a:noAutofit/>
          </a:bodyPr>
          <a:lstStyle>
            <a:lvl1pPr algn="l" defTabSz="914400" rtl="0" eaLnBrk="1" latinLnBrk="0" hangingPunct="1">
              <a:lnSpc>
                <a:spcPct val="90000"/>
              </a:lnSpc>
              <a:spcBef>
                <a:spcPct val="0"/>
              </a:spcBef>
              <a:buNone/>
              <a:defRPr sz="2800" kern="1200">
                <a:solidFill>
                  <a:srgbClr val="7E7D7E"/>
                </a:solidFill>
                <a:latin typeface="HelveticaNeueLT Std Med Cn" panose="020B0606030502030204" pitchFamily="34" charset="0"/>
                <a:ea typeface="+mj-ea"/>
                <a:cs typeface="+mj-cs"/>
              </a:defRPr>
            </a:lvl1pPr>
          </a:lstStyle>
          <a:p>
            <a:pPr>
              <a:lnSpc>
                <a:spcPct val="100000"/>
              </a:lnSpc>
            </a:pPr>
            <a:r>
              <a:rPr lang="en-US" sz="2000" spc="60" dirty="0">
                <a:solidFill>
                  <a:schemeClr val="bg2">
                    <a:lumMod val="25000"/>
                  </a:schemeClr>
                </a:solidFill>
                <a:uFill>
                  <a:solidFill>
                    <a:srgbClr val="FFDD47"/>
                  </a:solidFill>
                </a:uFill>
                <a:latin typeface="HelveticaNeueLT Std Lt Cn" panose="020B0406020202030204" pitchFamily="34" charset="0"/>
                <a:ea typeface="+mn-ea"/>
                <a:cs typeface="Arial" panose="020B0604020202020204" pitchFamily="34" charset="0"/>
              </a:rPr>
              <a:t>ELEVATOR LOBBY</a:t>
            </a:r>
          </a:p>
          <a:p>
            <a:pPr>
              <a:lnSpc>
                <a:spcPct val="100000"/>
              </a:lnSpc>
            </a:pPr>
            <a:r>
              <a:rPr lang="en-US" sz="2000" spc="60" dirty="0">
                <a:solidFill>
                  <a:schemeClr val="bg2">
                    <a:lumMod val="25000"/>
                  </a:schemeClr>
                </a:solidFill>
                <a:uFill>
                  <a:solidFill>
                    <a:srgbClr val="FFDD47"/>
                  </a:solidFill>
                </a:uFill>
                <a:latin typeface="HelveticaNeueLT Std Lt Cn" panose="020B0406020202030204" pitchFamily="34" charset="0"/>
                <a:ea typeface="+mn-ea"/>
                <a:cs typeface="Arial" panose="020B0604020202020204" pitchFamily="34" charset="0"/>
              </a:rPr>
              <a:t>0 HR. SMOKE PARTITION </a:t>
            </a:r>
          </a:p>
        </p:txBody>
      </p:sp>
      <p:sp>
        <p:nvSpPr>
          <p:cNvPr id="22" name="Oval 21">
            <a:extLst>
              <a:ext uri="{FF2B5EF4-FFF2-40B4-BE49-F238E27FC236}">
                <a16:creationId xmlns:a16="http://schemas.microsoft.com/office/drawing/2014/main" id="{50D89EBE-F0E5-4702-9FE9-EBB5586B673B}"/>
              </a:ext>
            </a:extLst>
          </p:cNvPr>
          <p:cNvSpPr/>
          <p:nvPr/>
        </p:nvSpPr>
        <p:spPr>
          <a:xfrm>
            <a:off x="687167" y="4506203"/>
            <a:ext cx="533276" cy="530254"/>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B83B9CCC-859D-4593-9A61-B3531C0844A5}"/>
              </a:ext>
            </a:extLst>
          </p:cNvPr>
          <p:cNvSpPr txBox="1"/>
          <p:nvPr/>
        </p:nvSpPr>
        <p:spPr>
          <a:xfrm>
            <a:off x="610459" y="4435409"/>
            <a:ext cx="686691" cy="646331"/>
          </a:xfrm>
          <a:prstGeom prst="rect">
            <a:avLst/>
          </a:prstGeom>
          <a:noFill/>
        </p:spPr>
        <p:txBody>
          <a:bodyPr wrap="square" rtlCol="0">
            <a:spAutoFit/>
          </a:bodyPr>
          <a:lstStyle/>
          <a:p>
            <a:pPr algn="ctr"/>
            <a:r>
              <a:rPr lang="en-US" sz="3600" dirty="0">
                <a:latin typeface="HelveticaNeueLT Std Lt Cn" panose="020B0406020202030204" pitchFamily="34" charset="0"/>
              </a:rPr>
              <a:t>C</a:t>
            </a:r>
          </a:p>
        </p:txBody>
      </p:sp>
    </p:spTree>
    <p:extLst>
      <p:ext uri="{BB962C8B-B14F-4D97-AF65-F5344CB8AC3E}">
        <p14:creationId xmlns:p14="http://schemas.microsoft.com/office/powerpoint/2010/main" val="128195499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7BCF6545-D0CA-4DA9-B2FC-A6B4C9F164F5}"/>
              </a:ext>
            </a:extLst>
          </p:cNvPr>
          <p:cNvPicPr>
            <a:picLocks noChangeAspect="1"/>
          </p:cNvPicPr>
          <p:nvPr/>
        </p:nvPicPr>
        <p:blipFill rotWithShape="1">
          <a:blip r:embed="rId2"/>
          <a:srcRect l="48620" t="40025" r="29708" b="10410"/>
          <a:stretch/>
        </p:blipFill>
        <p:spPr>
          <a:xfrm>
            <a:off x="7491389" y="22930"/>
            <a:ext cx="4170844" cy="6813500"/>
          </a:xfrm>
          <a:prstGeom prst="rect">
            <a:avLst/>
          </a:prstGeom>
        </p:spPr>
      </p:pic>
      <p:sp>
        <p:nvSpPr>
          <p:cNvPr id="3" name="Slide Number Placeholder 2">
            <a:extLst>
              <a:ext uri="{FF2B5EF4-FFF2-40B4-BE49-F238E27FC236}">
                <a16:creationId xmlns:a16="http://schemas.microsoft.com/office/drawing/2014/main" id="{4D48BC4A-890E-43C7-A28F-CE4836BB3100}"/>
              </a:ext>
            </a:extLst>
          </p:cNvPr>
          <p:cNvSpPr>
            <a:spLocks noGrp="1"/>
          </p:cNvSpPr>
          <p:nvPr>
            <p:ph type="sldNum" sz="quarter" idx="12"/>
          </p:nvPr>
        </p:nvSpPr>
        <p:spPr/>
        <p:txBody>
          <a:bodyPr/>
          <a:lstStyle/>
          <a:p>
            <a:r>
              <a:rPr lang="en-US" dirty="0"/>
              <a:t>p </a:t>
            </a:r>
            <a:fld id="{D48DF834-3ED9-430A-B51F-30D54AEDC26A}" type="slidenum">
              <a:rPr lang="en-US" smtClean="0"/>
              <a:t>25</a:t>
            </a:fld>
            <a:endParaRPr lang="en-US" dirty="0"/>
          </a:p>
        </p:txBody>
      </p:sp>
      <p:sp>
        <p:nvSpPr>
          <p:cNvPr id="17" name="Oval 16">
            <a:extLst>
              <a:ext uri="{FF2B5EF4-FFF2-40B4-BE49-F238E27FC236}">
                <a16:creationId xmlns:a16="http://schemas.microsoft.com/office/drawing/2014/main" id="{5BDEC3AC-E563-4F45-BD06-65F0CFDC4009}"/>
              </a:ext>
            </a:extLst>
          </p:cNvPr>
          <p:cNvSpPr/>
          <p:nvPr/>
        </p:nvSpPr>
        <p:spPr>
          <a:xfrm>
            <a:off x="9438187" y="3268980"/>
            <a:ext cx="320040" cy="320040"/>
          </a:xfrm>
          <a:prstGeom prst="ellipse">
            <a:avLst/>
          </a:prstGeom>
          <a:solidFill>
            <a:srgbClr val="FFC000"/>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C79345F5-26D9-4373-AB90-75793682F48E}"/>
              </a:ext>
            </a:extLst>
          </p:cNvPr>
          <p:cNvSpPr txBox="1"/>
          <p:nvPr/>
        </p:nvSpPr>
        <p:spPr>
          <a:xfrm>
            <a:off x="9334704" y="3234661"/>
            <a:ext cx="524150" cy="400110"/>
          </a:xfrm>
          <a:prstGeom prst="rect">
            <a:avLst/>
          </a:prstGeom>
          <a:noFill/>
        </p:spPr>
        <p:txBody>
          <a:bodyPr wrap="square" rtlCol="0">
            <a:spAutoFit/>
          </a:bodyPr>
          <a:lstStyle/>
          <a:p>
            <a:pPr algn="ctr"/>
            <a:r>
              <a:rPr lang="en-US" sz="2000" dirty="0"/>
              <a:t>D</a:t>
            </a:r>
          </a:p>
        </p:txBody>
      </p:sp>
      <p:cxnSp>
        <p:nvCxnSpPr>
          <p:cNvPr id="8" name="Straight Connector 7">
            <a:extLst>
              <a:ext uri="{FF2B5EF4-FFF2-40B4-BE49-F238E27FC236}">
                <a16:creationId xmlns:a16="http://schemas.microsoft.com/office/drawing/2014/main" id="{0F467112-5EF8-4585-8F49-09F77104C000}"/>
              </a:ext>
            </a:extLst>
          </p:cNvPr>
          <p:cNvCxnSpPr>
            <a:cxnSpLocks/>
          </p:cNvCxnSpPr>
          <p:nvPr/>
        </p:nvCxnSpPr>
        <p:spPr>
          <a:xfrm>
            <a:off x="9502815" y="462987"/>
            <a:ext cx="13717" cy="4191909"/>
          </a:xfrm>
          <a:prstGeom prst="line">
            <a:avLst/>
          </a:prstGeom>
          <a:ln w="12700"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9" name="Straight Connector 8">
            <a:extLst>
              <a:ext uri="{FF2B5EF4-FFF2-40B4-BE49-F238E27FC236}">
                <a16:creationId xmlns:a16="http://schemas.microsoft.com/office/drawing/2014/main" id="{AF8DAF25-D0FD-4850-B51F-5FB1FC4E21C5}"/>
              </a:ext>
            </a:extLst>
          </p:cNvPr>
          <p:cNvCxnSpPr>
            <a:cxnSpLocks/>
          </p:cNvCxnSpPr>
          <p:nvPr/>
        </p:nvCxnSpPr>
        <p:spPr>
          <a:xfrm flipH="1">
            <a:off x="8507392" y="4654896"/>
            <a:ext cx="1009142" cy="0"/>
          </a:xfrm>
          <a:prstGeom prst="line">
            <a:avLst/>
          </a:prstGeom>
          <a:ln w="12700"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0" name="Straight Connector 9">
            <a:extLst>
              <a:ext uri="{FF2B5EF4-FFF2-40B4-BE49-F238E27FC236}">
                <a16:creationId xmlns:a16="http://schemas.microsoft.com/office/drawing/2014/main" id="{9D25197F-70C3-4C80-9685-462F436FA715}"/>
              </a:ext>
            </a:extLst>
          </p:cNvPr>
          <p:cNvCxnSpPr>
            <a:cxnSpLocks/>
          </p:cNvCxnSpPr>
          <p:nvPr/>
        </p:nvCxnSpPr>
        <p:spPr>
          <a:xfrm>
            <a:off x="8507392" y="4654896"/>
            <a:ext cx="0" cy="329599"/>
          </a:xfrm>
          <a:prstGeom prst="line">
            <a:avLst/>
          </a:prstGeom>
          <a:ln w="12700"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1" name="Straight Connector 10">
            <a:extLst>
              <a:ext uri="{FF2B5EF4-FFF2-40B4-BE49-F238E27FC236}">
                <a16:creationId xmlns:a16="http://schemas.microsoft.com/office/drawing/2014/main" id="{7269297E-B906-4A00-9486-B51380C76259}"/>
              </a:ext>
            </a:extLst>
          </p:cNvPr>
          <p:cNvCxnSpPr>
            <a:cxnSpLocks/>
          </p:cNvCxnSpPr>
          <p:nvPr/>
        </p:nvCxnSpPr>
        <p:spPr>
          <a:xfrm>
            <a:off x="8507392" y="4984495"/>
            <a:ext cx="727276" cy="324427"/>
          </a:xfrm>
          <a:prstGeom prst="line">
            <a:avLst/>
          </a:prstGeom>
          <a:ln w="12700"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2" name="Straight Connector 11">
            <a:extLst>
              <a:ext uri="{FF2B5EF4-FFF2-40B4-BE49-F238E27FC236}">
                <a16:creationId xmlns:a16="http://schemas.microsoft.com/office/drawing/2014/main" id="{E43CED76-3CDB-4F6B-8536-B7194C30A280}"/>
              </a:ext>
            </a:extLst>
          </p:cNvPr>
          <p:cNvCxnSpPr/>
          <p:nvPr/>
        </p:nvCxnSpPr>
        <p:spPr>
          <a:xfrm flipH="1">
            <a:off x="9145929" y="464916"/>
            <a:ext cx="356886" cy="0"/>
          </a:xfrm>
          <a:prstGeom prst="line">
            <a:avLst/>
          </a:prstGeom>
          <a:ln w="12700"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3" name="Straight Connector 12">
            <a:extLst>
              <a:ext uri="{FF2B5EF4-FFF2-40B4-BE49-F238E27FC236}">
                <a16:creationId xmlns:a16="http://schemas.microsoft.com/office/drawing/2014/main" id="{773B9A80-B3A6-4E52-9844-83FC60F19236}"/>
              </a:ext>
            </a:extLst>
          </p:cNvPr>
          <p:cNvCxnSpPr>
            <a:cxnSpLocks/>
          </p:cNvCxnSpPr>
          <p:nvPr/>
        </p:nvCxnSpPr>
        <p:spPr>
          <a:xfrm>
            <a:off x="9142071" y="462987"/>
            <a:ext cx="0" cy="489998"/>
          </a:xfrm>
          <a:prstGeom prst="line">
            <a:avLst/>
          </a:prstGeom>
          <a:ln w="12700"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4" name="Straight Connector 13">
            <a:extLst>
              <a:ext uri="{FF2B5EF4-FFF2-40B4-BE49-F238E27FC236}">
                <a16:creationId xmlns:a16="http://schemas.microsoft.com/office/drawing/2014/main" id="{4C70B218-5233-4656-87A1-517918277869}"/>
              </a:ext>
            </a:extLst>
          </p:cNvPr>
          <p:cNvCxnSpPr>
            <a:cxnSpLocks/>
          </p:cNvCxnSpPr>
          <p:nvPr/>
        </p:nvCxnSpPr>
        <p:spPr>
          <a:xfrm flipH="1">
            <a:off x="8067556" y="952985"/>
            <a:ext cx="167831" cy="0"/>
          </a:xfrm>
          <a:prstGeom prst="line">
            <a:avLst/>
          </a:prstGeom>
          <a:ln w="9525" cap="flat" cmpd="sng" algn="ctr">
            <a:solidFill>
              <a:schemeClr val="accent2"/>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18" name="Straight Connector 17">
            <a:extLst>
              <a:ext uri="{FF2B5EF4-FFF2-40B4-BE49-F238E27FC236}">
                <a16:creationId xmlns:a16="http://schemas.microsoft.com/office/drawing/2014/main" id="{08D6ED28-718B-4DFA-BE6A-F290E082C77D}"/>
              </a:ext>
            </a:extLst>
          </p:cNvPr>
          <p:cNvCxnSpPr>
            <a:cxnSpLocks/>
          </p:cNvCxnSpPr>
          <p:nvPr/>
        </p:nvCxnSpPr>
        <p:spPr>
          <a:xfrm flipH="1">
            <a:off x="8219103" y="952985"/>
            <a:ext cx="922968" cy="0"/>
          </a:xfrm>
          <a:prstGeom prst="line">
            <a:avLst/>
          </a:prstGeom>
          <a:ln w="12700"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9" name="Oval 18">
            <a:extLst>
              <a:ext uri="{FF2B5EF4-FFF2-40B4-BE49-F238E27FC236}">
                <a16:creationId xmlns:a16="http://schemas.microsoft.com/office/drawing/2014/main" id="{65CE41E9-951C-4040-BAB2-26530EB7AEF8}"/>
              </a:ext>
            </a:extLst>
          </p:cNvPr>
          <p:cNvSpPr/>
          <p:nvPr/>
        </p:nvSpPr>
        <p:spPr>
          <a:xfrm>
            <a:off x="9167418" y="5225067"/>
            <a:ext cx="130194" cy="138714"/>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1" name="Title 1">
            <a:extLst>
              <a:ext uri="{FF2B5EF4-FFF2-40B4-BE49-F238E27FC236}">
                <a16:creationId xmlns:a16="http://schemas.microsoft.com/office/drawing/2014/main" id="{CCE44EA0-13F0-4264-8DD9-38FED98B0541}"/>
              </a:ext>
            </a:extLst>
          </p:cNvPr>
          <p:cNvSpPr txBox="1">
            <a:spLocks/>
          </p:cNvSpPr>
          <p:nvPr/>
        </p:nvSpPr>
        <p:spPr>
          <a:xfrm>
            <a:off x="357778" y="6267458"/>
            <a:ext cx="10953487" cy="34859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800" kern="1200">
                <a:solidFill>
                  <a:srgbClr val="7E7D7E"/>
                </a:solidFill>
                <a:latin typeface="HelveticaNeueLT Std Med Cn" panose="020B0606030502030204" pitchFamily="34" charset="0"/>
                <a:ea typeface="+mj-ea"/>
                <a:cs typeface="+mj-cs"/>
              </a:defRPr>
            </a:lvl1pPr>
          </a:lstStyle>
          <a:p>
            <a:r>
              <a:rPr lang="en-US" dirty="0"/>
              <a:t>Door Hierarchy – Cross Corridor, 1 Hr. Smoke Barrier</a:t>
            </a:r>
            <a:endParaRPr lang="en-US" sz="2400" dirty="0"/>
          </a:p>
        </p:txBody>
      </p:sp>
      <p:grpSp>
        <p:nvGrpSpPr>
          <p:cNvPr id="24" name="Group 23">
            <a:extLst>
              <a:ext uri="{FF2B5EF4-FFF2-40B4-BE49-F238E27FC236}">
                <a16:creationId xmlns:a16="http://schemas.microsoft.com/office/drawing/2014/main" id="{E197C73D-C11E-47D6-9E30-A12BF7D11DFA}"/>
              </a:ext>
            </a:extLst>
          </p:cNvPr>
          <p:cNvGrpSpPr/>
          <p:nvPr/>
        </p:nvGrpSpPr>
        <p:grpSpPr>
          <a:xfrm>
            <a:off x="5659427" y="3780899"/>
            <a:ext cx="2513358" cy="2172995"/>
            <a:chOff x="5334891" y="1932855"/>
            <a:chExt cx="2513358" cy="2172995"/>
          </a:xfrm>
        </p:grpSpPr>
        <p:pic>
          <p:nvPicPr>
            <p:cNvPr id="25" name="Picture 24">
              <a:extLst>
                <a:ext uri="{FF2B5EF4-FFF2-40B4-BE49-F238E27FC236}">
                  <a16:creationId xmlns:a16="http://schemas.microsoft.com/office/drawing/2014/main" id="{542A8596-7349-497A-9316-8E5A64DC1611}"/>
                </a:ext>
              </a:extLst>
            </p:cNvPr>
            <p:cNvPicPr>
              <a:picLocks noChangeAspect="1"/>
            </p:cNvPicPr>
            <p:nvPr/>
          </p:nvPicPr>
          <p:blipFill rotWithShape="1">
            <a:blip r:embed="rId2"/>
            <a:srcRect l="39301" t="39863" r="51904" b="51873"/>
            <a:stretch/>
          </p:blipFill>
          <p:spPr>
            <a:xfrm>
              <a:off x="5334891" y="2537366"/>
              <a:ext cx="2337216" cy="1568484"/>
            </a:xfrm>
            <a:prstGeom prst="rect">
              <a:avLst/>
            </a:prstGeom>
          </p:spPr>
        </p:pic>
        <p:sp>
          <p:nvSpPr>
            <p:cNvPr id="26" name="Title 1">
              <a:extLst>
                <a:ext uri="{FF2B5EF4-FFF2-40B4-BE49-F238E27FC236}">
                  <a16:creationId xmlns:a16="http://schemas.microsoft.com/office/drawing/2014/main" id="{006F84D6-61F5-4434-B1B3-1169EA69C746}"/>
                </a:ext>
              </a:extLst>
            </p:cNvPr>
            <p:cNvSpPr txBox="1">
              <a:spLocks/>
            </p:cNvSpPr>
            <p:nvPr/>
          </p:nvSpPr>
          <p:spPr>
            <a:xfrm>
              <a:off x="5515046" y="1932855"/>
              <a:ext cx="2333203" cy="66467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800" kern="1200">
                  <a:solidFill>
                    <a:srgbClr val="7E7D7E"/>
                  </a:solidFill>
                  <a:latin typeface="HelveticaNeueLT Std Med Cn" panose="020B0606030502030204" pitchFamily="34" charset="0"/>
                  <a:ea typeface="+mj-ea"/>
                  <a:cs typeface="+mj-cs"/>
                </a:defRPr>
              </a:lvl1pPr>
            </a:lstStyle>
            <a:p>
              <a:pPr>
                <a:lnSpc>
                  <a:spcPct val="100000"/>
                </a:lnSpc>
              </a:pPr>
              <a:r>
                <a:rPr lang="en-US" sz="1600" u="heavy" spc="100" dirty="0">
                  <a:solidFill>
                    <a:schemeClr val="bg2">
                      <a:lumMod val="25000"/>
                    </a:schemeClr>
                  </a:solidFill>
                  <a:uFill>
                    <a:solidFill>
                      <a:srgbClr val="FFDD47"/>
                    </a:solidFill>
                  </a:uFill>
                  <a:ea typeface="+mn-ea"/>
                  <a:cs typeface="Arial" panose="020B0604020202020204" pitchFamily="34" charset="0"/>
                </a:rPr>
                <a:t>FIRE &amp; SMOKE PROTECTION FEATURES</a:t>
              </a:r>
            </a:p>
          </p:txBody>
        </p:sp>
      </p:grpSp>
      <p:pic>
        <p:nvPicPr>
          <p:cNvPr id="3074" name="Picture 6" descr="image003">
            <a:extLst>
              <a:ext uri="{FF2B5EF4-FFF2-40B4-BE49-F238E27FC236}">
                <a16:creationId xmlns:a16="http://schemas.microsoft.com/office/drawing/2014/main" id="{CDB34534-FDFC-4A3C-9A16-FB8AFE5A666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3368" y="1415495"/>
            <a:ext cx="5602875" cy="39736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Title 1">
            <a:extLst>
              <a:ext uri="{FF2B5EF4-FFF2-40B4-BE49-F238E27FC236}">
                <a16:creationId xmlns:a16="http://schemas.microsoft.com/office/drawing/2014/main" id="{9806C2D6-0715-400C-8C48-C371F63026FC}"/>
              </a:ext>
            </a:extLst>
          </p:cNvPr>
          <p:cNvSpPr txBox="1">
            <a:spLocks/>
          </p:cNvSpPr>
          <p:nvPr/>
        </p:nvSpPr>
        <p:spPr>
          <a:xfrm>
            <a:off x="1241168" y="4603538"/>
            <a:ext cx="3422837" cy="864351"/>
          </a:xfrm>
          <a:prstGeom prst="rect">
            <a:avLst/>
          </a:prstGeom>
          <a:solidFill>
            <a:srgbClr val="FFFFFF"/>
          </a:solidFill>
        </p:spPr>
        <p:txBody>
          <a:bodyPr vert="horz" lIns="91440" tIns="45720" rIns="91440" bIns="45720" rtlCol="0" anchor="ctr">
            <a:noAutofit/>
          </a:bodyPr>
          <a:lstStyle>
            <a:lvl1pPr algn="l" defTabSz="914400" rtl="0" eaLnBrk="1" latinLnBrk="0" hangingPunct="1">
              <a:lnSpc>
                <a:spcPct val="90000"/>
              </a:lnSpc>
              <a:spcBef>
                <a:spcPct val="0"/>
              </a:spcBef>
              <a:buNone/>
              <a:defRPr sz="2800" kern="1200">
                <a:solidFill>
                  <a:srgbClr val="7E7D7E"/>
                </a:solidFill>
                <a:latin typeface="HelveticaNeueLT Std Med Cn" panose="020B0606030502030204" pitchFamily="34" charset="0"/>
                <a:ea typeface="+mj-ea"/>
                <a:cs typeface="+mj-cs"/>
              </a:defRPr>
            </a:lvl1pPr>
          </a:lstStyle>
          <a:p>
            <a:pPr>
              <a:lnSpc>
                <a:spcPct val="100000"/>
              </a:lnSpc>
            </a:pPr>
            <a:r>
              <a:rPr lang="en-US" sz="2000" spc="60" dirty="0">
                <a:solidFill>
                  <a:schemeClr val="bg2">
                    <a:lumMod val="25000"/>
                  </a:schemeClr>
                </a:solidFill>
                <a:uFill>
                  <a:solidFill>
                    <a:srgbClr val="FFDD47"/>
                  </a:solidFill>
                </a:uFill>
                <a:latin typeface="HelveticaNeueLT Std Lt Cn" panose="020B0406020202030204" pitchFamily="34" charset="0"/>
                <a:ea typeface="+mn-ea"/>
                <a:cs typeface="Arial" panose="020B0604020202020204" pitchFamily="34" charset="0"/>
              </a:rPr>
              <a:t>CROSS CORRIDOR</a:t>
            </a:r>
            <a:br>
              <a:rPr lang="en-US" sz="2000" spc="60" dirty="0">
                <a:solidFill>
                  <a:schemeClr val="bg2">
                    <a:lumMod val="25000"/>
                  </a:schemeClr>
                </a:solidFill>
                <a:uFill>
                  <a:solidFill>
                    <a:srgbClr val="FFDD47"/>
                  </a:solidFill>
                </a:uFill>
                <a:latin typeface="HelveticaNeueLT Std Lt Cn" panose="020B0406020202030204" pitchFamily="34" charset="0"/>
                <a:ea typeface="+mn-ea"/>
                <a:cs typeface="Arial" panose="020B0604020202020204" pitchFamily="34" charset="0"/>
              </a:rPr>
            </a:br>
            <a:r>
              <a:rPr lang="en-US" sz="2000" spc="60" dirty="0">
                <a:solidFill>
                  <a:schemeClr val="bg2">
                    <a:lumMod val="25000"/>
                  </a:schemeClr>
                </a:solidFill>
                <a:uFill>
                  <a:solidFill>
                    <a:srgbClr val="FFDD47"/>
                  </a:solidFill>
                </a:uFill>
                <a:latin typeface="HelveticaNeueLT Std Lt Cn" panose="020B0406020202030204" pitchFamily="34" charset="0"/>
                <a:ea typeface="+mn-ea"/>
                <a:cs typeface="Arial" panose="020B0604020202020204" pitchFamily="34" charset="0"/>
              </a:rPr>
              <a:t>SMOKE BARRIER DOOR</a:t>
            </a:r>
          </a:p>
          <a:p>
            <a:pPr>
              <a:lnSpc>
                <a:spcPct val="100000"/>
              </a:lnSpc>
            </a:pPr>
            <a:r>
              <a:rPr lang="en-US" sz="2000" spc="60" dirty="0">
                <a:solidFill>
                  <a:schemeClr val="bg2">
                    <a:lumMod val="25000"/>
                  </a:schemeClr>
                </a:solidFill>
                <a:uFill>
                  <a:solidFill>
                    <a:srgbClr val="FFDD47"/>
                  </a:solidFill>
                </a:uFill>
                <a:latin typeface="HelveticaNeueLT Std Lt Cn" panose="020B0406020202030204" pitchFamily="34" charset="0"/>
                <a:ea typeface="+mn-ea"/>
                <a:cs typeface="Arial" panose="020B0604020202020204" pitchFamily="34" charset="0"/>
              </a:rPr>
              <a:t>(SMOKE COMPARTMENT)</a:t>
            </a:r>
          </a:p>
        </p:txBody>
      </p:sp>
      <p:sp>
        <p:nvSpPr>
          <p:cNvPr id="22" name="Oval 21">
            <a:extLst>
              <a:ext uri="{FF2B5EF4-FFF2-40B4-BE49-F238E27FC236}">
                <a16:creationId xmlns:a16="http://schemas.microsoft.com/office/drawing/2014/main" id="{C74703ED-E10F-458E-82F1-6600735C7AB7}"/>
              </a:ext>
            </a:extLst>
          </p:cNvPr>
          <p:cNvSpPr/>
          <p:nvPr/>
        </p:nvSpPr>
        <p:spPr>
          <a:xfrm>
            <a:off x="675578" y="4505459"/>
            <a:ext cx="533276" cy="530254"/>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F91A0B48-85E3-40AA-B181-5B86381CE30C}"/>
              </a:ext>
            </a:extLst>
          </p:cNvPr>
          <p:cNvSpPr txBox="1"/>
          <p:nvPr/>
        </p:nvSpPr>
        <p:spPr>
          <a:xfrm>
            <a:off x="598870" y="4436477"/>
            <a:ext cx="686691" cy="646331"/>
          </a:xfrm>
          <a:prstGeom prst="rect">
            <a:avLst/>
          </a:prstGeom>
          <a:noFill/>
        </p:spPr>
        <p:txBody>
          <a:bodyPr wrap="square" rtlCol="0">
            <a:spAutoFit/>
          </a:bodyPr>
          <a:lstStyle/>
          <a:p>
            <a:pPr algn="ctr"/>
            <a:r>
              <a:rPr lang="en-US" sz="3600" dirty="0">
                <a:latin typeface="HelveticaNeueLT Std Lt Cn" panose="020B0406020202030204" pitchFamily="34" charset="0"/>
              </a:rPr>
              <a:t>D</a:t>
            </a:r>
          </a:p>
        </p:txBody>
      </p:sp>
    </p:spTree>
    <p:extLst>
      <p:ext uri="{BB962C8B-B14F-4D97-AF65-F5344CB8AC3E}">
        <p14:creationId xmlns:p14="http://schemas.microsoft.com/office/powerpoint/2010/main" val="20449737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7">
            <a:extLst>
              <a:ext uri="{FF2B5EF4-FFF2-40B4-BE49-F238E27FC236}">
                <a16:creationId xmlns:a16="http://schemas.microsoft.com/office/drawing/2014/main" id="{E6C2AE64-E532-420E-902C-AD6F77E1DCB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30070" r="30070"/>
          <a:stretch>
            <a:fillRect/>
          </a:stretch>
        </p:blipFill>
        <p:spPr bwMode="auto">
          <a:xfrm>
            <a:off x="471327" y="1562159"/>
            <a:ext cx="4505310" cy="3741229"/>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7BCF6545-D0CA-4DA9-B2FC-A6B4C9F164F5}"/>
              </a:ext>
            </a:extLst>
          </p:cNvPr>
          <p:cNvPicPr>
            <a:picLocks noChangeAspect="1"/>
          </p:cNvPicPr>
          <p:nvPr/>
        </p:nvPicPr>
        <p:blipFill rotWithShape="1">
          <a:blip r:embed="rId3"/>
          <a:srcRect l="48620" t="40025" r="29831" b="10410"/>
          <a:stretch/>
        </p:blipFill>
        <p:spPr>
          <a:xfrm>
            <a:off x="7491389" y="22930"/>
            <a:ext cx="4147176" cy="6813500"/>
          </a:xfrm>
          <a:prstGeom prst="rect">
            <a:avLst/>
          </a:prstGeom>
        </p:spPr>
      </p:pic>
      <p:sp>
        <p:nvSpPr>
          <p:cNvPr id="3" name="Slide Number Placeholder 2">
            <a:extLst>
              <a:ext uri="{FF2B5EF4-FFF2-40B4-BE49-F238E27FC236}">
                <a16:creationId xmlns:a16="http://schemas.microsoft.com/office/drawing/2014/main" id="{4D48BC4A-890E-43C7-A28F-CE4836BB3100}"/>
              </a:ext>
            </a:extLst>
          </p:cNvPr>
          <p:cNvSpPr>
            <a:spLocks noGrp="1"/>
          </p:cNvSpPr>
          <p:nvPr>
            <p:ph type="sldNum" sz="quarter" idx="12"/>
          </p:nvPr>
        </p:nvSpPr>
        <p:spPr/>
        <p:txBody>
          <a:bodyPr/>
          <a:lstStyle/>
          <a:p>
            <a:r>
              <a:rPr lang="en-US" dirty="0"/>
              <a:t>p </a:t>
            </a:r>
            <a:fld id="{D48DF834-3ED9-430A-B51F-30D54AEDC26A}" type="slidenum">
              <a:rPr lang="en-US" smtClean="0"/>
              <a:t>26</a:t>
            </a:fld>
            <a:endParaRPr lang="en-US" dirty="0"/>
          </a:p>
        </p:txBody>
      </p:sp>
      <p:sp>
        <p:nvSpPr>
          <p:cNvPr id="17" name="Oval 16">
            <a:extLst>
              <a:ext uri="{FF2B5EF4-FFF2-40B4-BE49-F238E27FC236}">
                <a16:creationId xmlns:a16="http://schemas.microsoft.com/office/drawing/2014/main" id="{5BDEC3AC-E563-4F45-BD06-65F0CFDC4009}"/>
              </a:ext>
            </a:extLst>
          </p:cNvPr>
          <p:cNvSpPr/>
          <p:nvPr/>
        </p:nvSpPr>
        <p:spPr>
          <a:xfrm>
            <a:off x="11059818" y="3340417"/>
            <a:ext cx="320040" cy="320040"/>
          </a:xfrm>
          <a:prstGeom prst="ellipse">
            <a:avLst/>
          </a:prstGeom>
          <a:solidFill>
            <a:srgbClr val="FFC000"/>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C79345F5-26D9-4373-AB90-75793682F48E}"/>
              </a:ext>
            </a:extLst>
          </p:cNvPr>
          <p:cNvSpPr txBox="1"/>
          <p:nvPr/>
        </p:nvSpPr>
        <p:spPr>
          <a:xfrm>
            <a:off x="10956335" y="3306098"/>
            <a:ext cx="524150" cy="400110"/>
          </a:xfrm>
          <a:prstGeom prst="rect">
            <a:avLst/>
          </a:prstGeom>
          <a:noFill/>
        </p:spPr>
        <p:txBody>
          <a:bodyPr wrap="square" rtlCol="0">
            <a:spAutoFit/>
          </a:bodyPr>
          <a:lstStyle/>
          <a:p>
            <a:pPr algn="ctr"/>
            <a:r>
              <a:rPr lang="en-US" sz="2000" dirty="0"/>
              <a:t>E</a:t>
            </a:r>
          </a:p>
        </p:txBody>
      </p:sp>
      <p:cxnSp>
        <p:nvCxnSpPr>
          <p:cNvPr id="8" name="Straight Connector 7">
            <a:extLst>
              <a:ext uri="{FF2B5EF4-FFF2-40B4-BE49-F238E27FC236}">
                <a16:creationId xmlns:a16="http://schemas.microsoft.com/office/drawing/2014/main" id="{B7FAF2E8-E2DB-4806-A11B-39A18793F5E6}"/>
              </a:ext>
            </a:extLst>
          </p:cNvPr>
          <p:cNvCxnSpPr>
            <a:cxnSpLocks/>
          </p:cNvCxnSpPr>
          <p:nvPr/>
        </p:nvCxnSpPr>
        <p:spPr>
          <a:xfrm>
            <a:off x="9502815" y="462987"/>
            <a:ext cx="13717" cy="4191909"/>
          </a:xfrm>
          <a:prstGeom prst="line">
            <a:avLst/>
          </a:prstGeom>
          <a:ln w="12700"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9" name="Straight Connector 8">
            <a:extLst>
              <a:ext uri="{FF2B5EF4-FFF2-40B4-BE49-F238E27FC236}">
                <a16:creationId xmlns:a16="http://schemas.microsoft.com/office/drawing/2014/main" id="{8343FC59-293C-4820-B85E-5A5D3D131C97}"/>
              </a:ext>
            </a:extLst>
          </p:cNvPr>
          <p:cNvCxnSpPr>
            <a:cxnSpLocks/>
          </p:cNvCxnSpPr>
          <p:nvPr/>
        </p:nvCxnSpPr>
        <p:spPr>
          <a:xfrm flipH="1">
            <a:off x="8507392" y="4654896"/>
            <a:ext cx="1009142" cy="0"/>
          </a:xfrm>
          <a:prstGeom prst="line">
            <a:avLst/>
          </a:prstGeom>
          <a:ln w="12700"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0" name="Straight Connector 9">
            <a:extLst>
              <a:ext uri="{FF2B5EF4-FFF2-40B4-BE49-F238E27FC236}">
                <a16:creationId xmlns:a16="http://schemas.microsoft.com/office/drawing/2014/main" id="{006C0A40-0496-4258-8763-899C856A80C8}"/>
              </a:ext>
            </a:extLst>
          </p:cNvPr>
          <p:cNvCxnSpPr>
            <a:cxnSpLocks/>
          </p:cNvCxnSpPr>
          <p:nvPr/>
        </p:nvCxnSpPr>
        <p:spPr>
          <a:xfrm>
            <a:off x="8507392" y="4654896"/>
            <a:ext cx="0" cy="329599"/>
          </a:xfrm>
          <a:prstGeom prst="line">
            <a:avLst/>
          </a:prstGeom>
          <a:ln w="12700"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1" name="Straight Connector 10">
            <a:extLst>
              <a:ext uri="{FF2B5EF4-FFF2-40B4-BE49-F238E27FC236}">
                <a16:creationId xmlns:a16="http://schemas.microsoft.com/office/drawing/2014/main" id="{9623E193-E0F4-427F-8CD3-550079E79F22}"/>
              </a:ext>
            </a:extLst>
          </p:cNvPr>
          <p:cNvCxnSpPr>
            <a:cxnSpLocks/>
          </p:cNvCxnSpPr>
          <p:nvPr/>
        </p:nvCxnSpPr>
        <p:spPr>
          <a:xfrm>
            <a:off x="8507392" y="4984495"/>
            <a:ext cx="727276" cy="324427"/>
          </a:xfrm>
          <a:prstGeom prst="line">
            <a:avLst/>
          </a:prstGeom>
          <a:ln w="12700"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2" name="Straight Connector 11">
            <a:extLst>
              <a:ext uri="{FF2B5EF4-FFF2-40B4-BE49-F238E27FC236}">
                <a16:creationId xmlns:a16="http://schemas.microsoft.com/office/drawing/2014/main" id="{6C9A2A00-4D24-4965-83F8-9B45C2A416A8}"/>
              </a:ext>
            </a:extLst>
          </p:cNvPr>
          <p:cNvCxnSpPr/>
          <p:nvPr/>
        </p:nvCxnSpPr>
        <p:spPr>
          <a:xfrm flipH="1">
            <a:off x="9145929" y="464916"/>
            <a:ext cx="356886" cy="0"/>
          </a:xfrm>
          <a:prstGeom prst="line">
            <a:avLst/>
          </a:prstGeom>
          <a:ln w="12700"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3" name="Straight Connector 12">
            <a:extLst>
              <a:ext uri="{FF2B5EF4-FFF2-40B4-BE49-F238E27FC236}">
                <a16:creationId xmlns:a16="http://schemas.microsoft.com/office/drawing/2014/main" id="{52B6D104-C00A-496C-8954-02B1B9DA6BE4}"/>
              </a:ext>
            </a:extLst>
          </p:cNvPr>
          <p:cNvCxnSpPr>
            <a:cxnSpLocks/>
          </p:cNvCxnSpPr>
          <p:nvPr/>
        </p:nvCxnSpPr>
        <p:spPr>
          <a:xfrm>
            <a:off x="9142071" y="462987"/>
            <a:ext cx="0" cy="489998"/>
          </a:xfrm>
          <a:prstGeom prst="line">
            <a:avLst/>
          </a:prstGeom>
          <a:ln w="12700"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4" name="Straight Connector 13">
            <a:extLst>
              <a:ext uri="{FF2B5EF4-FFF2-40B4-BE49-F238E27FC236}">
                <a16:creationId xmlns:a16="http://schemas.microsoft.com/office/drawing/2014/main" id="{BA8CF72D-7145-4F50-B3ED-85FDEC8195B3}"/>
              </a:ext>
            </a:extLst>
          </p:cNvPr>
          <p:cNvCxnSpPr>
            <a:cxnSpLocks/>
          </p:cNvCxnSpPr>
          <p:nvPr/>
        </p:nvCxnSpPr>
        <p:spPr>
          <a:xfrm flipH="1">
            <a:off x="8067556" y="952985"/>
            <a:ext cx="167831" cy="0"/>
          </a:xfrm>
          <a:prstGeom prst="line">
            <a:avLst/>
          </a:prstGeom>
          <a:ln w="9525" cap="flat" cmpd="sng" algn="ctr">
            <a:solidFill>
              <a:schemeClr val="accent2"/>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18" name="Straight Connector 17">
            <a:extLst>
              <a:ext uri="{FF2B5EF4-FFF2-40B4-BE49-F238E27FC236}">
                <a16:creationId xmlns:a16="http://schemas.microsoft.com/office/drawing/2014/main" id="{C26422D1-C808-48E5-96EF-A9AC18057F95}"/>
              </a:ext>
            </a:extLst>
          </p:cNvPr>
          <p:cNvCxnSpPr>
            <a:cxnSpLocks/>
          </p:cNvCxnSpPr>
          <p:nvPr/>
        </p:nvCxnSpPr>
        <p:spPr>
          <a:xfrm flipH="1">
            <a:off x="8219103" y="952985"/>
            <a:ext cx="922968" cy="0"/>
          </a:xfrm>
          <a:prstGeom prst="line">
            <a:avLst/>
          </a:prstGeom>
          <a:ln w="12700"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9" name="Oval 18">
            <a:extLst>
              <a:ext uri="{FF2B5EF4-FFF2-40B4-BE49-F238E27FC236}">
                <a16:creationId xmlns:a16="http://schemas.microsoft.com/office/drawing/2014/main" id="{AF5405EC-1B69-4DC3-A19F-28ADBAC0ABA6}"/>
              </a:ext>
            </a:extLst>
          </p:cNvPr>
          <p:cNvSpPr/>
          <p:nvPr/>
        </p:nvSpPr>
        <p:spPr>
          <a:xfrm>
            <a:off x="9167418" y="5225067"/>
            <a:ext cx="130194" cy="138714"/>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0" name="Title 1">
            <a:extLst>
              <a:ext uri="{FF2B5EF4-FFF2-40B4-BE49-F238E27FC236}">
                <a16:creationId xmlns:a16="http://schemas.microsoft.com/office/drawing/2014/main" id="{A9D69421-284A-4631-87B6-C05B82EC799B}"/>
              </a:ext>
            </a:extLst>
          </p:cNvPr>
          <p:cNvSpPr txBox="1">
            <a:spLocks/>
          </p:cNvSpPr>
          <p:nvPr/>
        </p:nvSpPr>
        <p:spPr>
          <a:xfrm>
            <a:off x="357778" y="6267458"/>
            <a:ext cx="10953487" cy="34859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800" kern="1200">
                <a:solidFill>
                  <a:srgbClr val="7E7D7E"/>
                </a:solidFill>
                <a:latin typeface="HelveticaNeueLT Std Med Cn" panose="020B0606030502030204" pitchFamily="34" charset="0"/>
                <a:ea typeface="+mj-ea"/>
                <a:cs typeface="+mj-cs"/>
              </a:defRPr>
            </a:lvl1pPr>
          </a:lstStyle>
          <a:p>
            <a:r>
              <a:rPr lang="en-US" dirty="0"/>
              <a:t>Door Hierarchy – ⅓ Hr. Fire Doors, 1 Hr. Fire Barrier </a:t>
            </a:r>
            <a:endParaRPr lang="en-US" sz="2400" dirty="0"/>
          </a:p>
        </p:txBody>
      </p:sp>
      <p:grpSp>
        <p:nvGrpSpPr>
          <p:cNvPr id="23" name="Group 22">
            <a:extLst>
              <a:ext uri="{FF2B5EF4-FFF2-40B4-BE49-F238E27FC236}">
                <a16:creationId xmlns:a16="http://schemas.microsoft.com/office/drawing/2014/main" id="{7EDC6ADA-C19C-41A8-BF81-30137DA92A67}"/>
              </a:ext>
            </a:extLst>
          </p:cNvPr>
          <p:cNvGrpSpPr/>
          <p:nvPr/>
        </p:nvGrpSpPr>
        <p:grpSpPr>
          <a:xfrm>
            <a:off x="5659427" y="3780899"/>
            <a:ext cx="2513358" cy="2172995"/>
            <a:chOff x="5334891" y="1932855"/>
            <a:chExt cx="2513358" cy="2172995"/>
          </a:xfrm>
        </p:grpSpPr>
        <p:pic>
          <p:nvPicPr>
            <p:cNvPr id="24" name="Picture 23">
              <a:extLst>
                <a:ext uri="{FF2B5EF4-FFF2-40B4-BE49-F238E27FC236}">
                  <a16:creationId xmlns:a16="http://schemas.microsoft.com/office/drawing/2014/main" id="{B56B976A-3953-4CED-AED3-A1D78793895C}"/>
                </a:ext>
              </a:extLst>
            </p:cNvPr>
            <p:cNvPicPr>
              <a:picLocks noChangeAspect="1"/>
            </p:cNvPicPr>
            <p:nvPr/>
          </p:nvPicPr>
          <p:blipFill rotWithShape="1">
            <a:blip r:embed="rId3"/>
            <a:srcRect l="39301" t="39863" r="51904" b="51873"/>
            <a:stretch/>
          </p:blipFill>
          <p:spPr>
            <a:xfrm>
              <a:off x="5334891" y="2537366"/>
              <a:ext cx="2337216" cy="1568484"/>
            </a:xfrm>
            <a:prstGeom prst="rect">
              <a:avLst/>
            </a:prstGeom>
          </p:spPr>
        </p:pic>
        <p:sp>
          <p:nvSpPr>
            <p:cNvPr id="25" name="Title 1">
              <a:extLst>
                <a:ext uri="{FF2B5EF4-FFF2-40B4-BE49-F238E27FC236}">
                  <a16:creationId xmlns:a16="http://schemas.microsoft.com/office/drawing/2014/main" id="{FA65B7A0-5BAC-40CF-B52F-A6794BDAFC5A}"/>
                </a:ext>
              </a:extLst>
            </p:cNvPr>
            <p:cNvSpPr txBox="1">
              <a:spLocks/>
            </p:cNvSpPr>
            <p:nvPr/>
          </p:nvSpPr>
          <p:spPr>
            <a:xfrm>
              <a:off x="5515046" y="1932855"/>
              <a:ext cx="2333203" cy="66467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800" kern="1200">
                  <a:solidFill>
                    <a:srgbClr val="7E7D7E"/>
                  </a:solidFill>
                  <a:latin typeface="HelveticaNeueLT Std Med Cn" panose="020B0606030502030204" pitchFamily="34" charset="0"/>
                  <a:ea typeface="+mj-ea"/>
                  <a:cs typeface="+mj-cs"/>
                </a:defRPr>
              </a:lvl1pPr>
            </a:lstStyle>
            <a:p>
              <a:pPr>
                <a:lnSpc>
                  <a:spcPct val="100000"/>
                </a:lnSpc>
              </a:pPr>
              <a:r>
                <a:rPr lang="en-US" sz="1600" u="heavy" spc="100" dirty="0">
                  <a:solidFill>
                    <a:schemeClr val="bg2">
                      <a:lumMod val="25000"/>
                    </a:schemeClr>
                  </a:solidFill>
                  <a:uFill>
                    <a:solidFill>
                      <a:srgbClr val="FFDD47"/>
                    </a:solidFill>
                  </a:uFill>
                  <a:ea typeface="+mn-ea"/>
                  <a:cs typeface="Arial" panose="020B0604020202020204" pitchFamily="34" charset="0"/>
                </a:rPr>
                <a:t>FIRE &amp; SMOKE PROTECTION FEATURES</a:t>
              </a:r>
            </a:p>
          </p:txBody>
        </p:sp>
      </p:grpSp>
      <p:sp>
        <p:nvSpPr>
          <p:cNvPr id="26" name="Title 1">
            <a:extLst>
              <a:ext uri="{FF2B5EF4-FFF2-40B4-BE49-F238E27FC236}">
                <a16:creationId xmlns:a16="http://schemas.microsoft.com/office/drawing/2014/main" id="{5C39E230-112D-41EF-BAA4-4E3C6210612A}"/>
              </a:ext>
            </a:extLst>
          </p:cNvPr>
          <p:cNvSpPr txBox="1">
            <a:spLocks/>
          </p:cNvSpPr>
          <p:nvPr/>
        </p:nvSpPr>
        <p:spPr>
          <a:xfrm>
            <a:off x="1132880" y="4528289"/>
            <a:ext cx="3422837" cy="864351"/>
          </a:xfrm>
          <a:prstGeom prst="rect">
            <a:avLst/>
          </a:prstGeom>
          <a:solidFill>
            <a:srgbClr val="FFFFFF"/>
          </a:solidFill>
        </p:spPr>
        <p:txBody>
          <a:bodyPr vert="horz" lIns="91440" tIns="45720" rIns="91440" bIns="45720" rtlCol="0" anchor="ctr">
            <a:noAutofit/>
          </a:bodyPr>
          <a:lstStyle>
            <a:lvl1pPr algn="l" defTabSz="914400" rtl="0" eaLnBrk="1" latinLnBrk="0" hangingPunct="1">
              <a:lnSpc>
                <a:spcPct val="90000"/>
              </a:lnSpc>
              <a:spcBef>
                <a:spcPct val="0"/>
              </a:spcBef>
              <a:buNone/>
              <a:defRPr sz="2800" kern="1200">
                <a:solidFill>
                  <a:srgbClr val="7E7D7E"/>
                </a:solidFill>
                <a:latin typeface="HelveticaNeueLT Std Med Cn" panose="020B0606030502030204" pitchFamily="34" charset="0"/>
                <a:ea typeface="+mj-ea"/>
                <a:cs typeface="+mj-cs"/>
              </a:defRPr>
            </a:lvl1pPr>
          </a:lstStyle>
          <a:p>
            <a:pPr>
              <a:lnSpc>
                <a:spcPct val="100000"/>
              </a:lnSpc>
            </a:pPr>
            <a:r>
              <a:rPr lang="en-US" sz="2000" spc="60" dirty="0">
                <a:solidFill>
                  <a:schemeClr val="bg2">
                    <a:lumMod val="25000"/>
                  </a:schemeClr>
                </a:solidFill>
                <a:uFill>
                  <a:solidFill>
                    <a:srgbClr val="FFDD47"/>
                  </a:solidFill>
                </a:uFill>
                <a:latin typeface="HelveticaNeueLT Std Lt Cn" panose="020B0406020202030204" pitchFamily="34" charset="0"/>
                <a:ea typeface="+mn-ea"/>
                <a:cs typeface="Arial" panose="020B0604020202020204" pitchFamily="34" charset="0"/>
              </a:rPr>
              <a:t>20 MIN. FIRE DOOR</a:t>
            </a:r>
          </a:p>
          <a:p>
            <a:pPr>
              <a:lnSpc>
                <a:spcPct val="100000"/>
              </a:lnSpc>
            </a:pPr>
            <a:r>
              <a:rPr lang="en-US" sz="2000" spc="60" dirty="0">
                <a:solidFill>
                  <a:schemeClr val="bg2">
                    <a:lumMod val="25000"/>
                  </a:schemeClr>
                </a:solidFill>
                <a:uFill>
                  <a:solidFill>
                    <a:srgbClr val="FFDD47"/>
                  </a:solidFill>
                </a:uFill>
                <a:latin typeface="HelveticaNeueLT Std Lt Cn" panose="020B0406020202030204" pitchFamily="34" charset="0"/>
                <a:ea typeface="+mn-ea"/>
                <a:cs typeface="Arial" panose="020B0604020202020204" pitchFamily="34" charset="0"/>
              </a:rPr>
              <a:t>IN SMOKE BARRIER</a:t>
            </a:r>
          </a:p>
          <a:p>
            <a:pPr>
              <a:lnSpc>
                <a:spcPct val="100000"/>
              </a:lnSpc>
            </a:pPr>
            <a:r>
              <a:rPr lang="en-US" sz="2000" spc="60" dirty="0">
                <a:solidFill>
                  <a:schemeClr val="bg2">
                    <a:lumMod val="25000"/>
                  </a:schemeClr>
                </a:solidFill>
                <a:uFill>
                  <a:solidFill>
                    <a:srgbClr val="FFDD47"/>
                  </a:solidFill>
                </a:uFill>
                <a:latin typeface="HelveticaNeueLT Std Lt Cn" panose="020B0406020202030204" pitchFamily="34" charset="0"/>
                <a:ea typeface="+mn-ea"/>
                <a:cs typeface="Arial" panose="020B0604020202020204" pitchFamily="34" charset="0"/>
              </a:rPr>
              <a:t>(SMOKE COMPARTMENT)</a:t>
            </a:r>
          </a:p>
        </p:txBody>
      </p:sp>
      <p:sp>
        <p:nvSpPr>
          <p:cNvPr id="21" name="Oval 20">
            <a:extLst>
              <a:ext uri="{FF2B5EF4-FFF2-40B4-BE49-F238E27FC236}">
                <a16:creationId xmlns:a16="http://schemas.microsoft.com/office/drawing/2014/main" id="{B659E5E7-1D73-4B32-98FD-1BE8896735E4}"/>
              </a:ext>
            </a:extLst>
          </p:cNvPr>
          <p:cNvSpPr/>
          <p:nvPr/>
        </p:nvSpPr>
        <p:spPr>
          <a:xfrm>
            <a:off x="553435" y="4410047"/>
            <a:ext cx="533276" cy="530254"/>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7CB7DD1D-9CC5-4701-BAA2-77E3CE098B6A}"/>
              </a:ext>
            </a:extLst>
          </p:cNvPr>
          <p:cNvSpPr txBox="1"/>
          <p:nvPr/>
        </p:nvSpPr>
        <p:spPr>
          <a:xfrm>
            <a:off x="476727" y="4352008"/>
            <a:ext cx="686691" cy="646331"/>
          </a:xfrm>
          <a:prstGeom prst="rect">
            <a:avLst/>
          </a:prstGeom>
          <a:noFill/>
        </p:spPr>
        <p:txBody>
          <a:bodyPr wrap="square" rtlCol="0">
            <a:spAutoFit/>
          </a:bodyPr>
          <a:lstStyle/>
          <a:p>
            <a:pPr algn="ctr"/>
            <a:r>
              <a:rPr lang="en-US" sz="3600" dirty="0">
                <a:latin typeface="HelveticaNeueLT Std Lt Cn" panose="020B0406020202030204" pitchFamily="34" charset="0"/>
              </a:rPr>
              <a:t>E</a:t>
            </a:r>
          </a:p>
        </p:txBody>
      </p:sp>
    </p:spTree>
    <p:extLst>
      <p:ext uri="{BB962C8B-B14F-4D97-AF65-F5344CB8AC3E}">
        <p14:creationId xmlns:p14="http://schemas.microsoft.com/office/powerpoint/2010/main" val="42182994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8">
            <a:extLst>
              <a:ext uri="{FF2B5EF4-FFF2-40B4-BE49-F238E27FC236}">
                <a16:creationId xmlns:a16="http://schemas.microsoft.com/office/drawing/2014/main" id="{92216FE3-B353-4117-95D5-D9B12199289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8789" r="29254"/>
          <a:stretch>
            <a:fillRect/>
          </a:stretch>
        </p:blipFill>
        <p:spPr bwMode="auto">
          <a:xfrm>
            <a:off x="443335" y="1505349"/>
            <a:ext cx="4796266" cy="3783827"/>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7BCF6545-D0CA-4DA9-B2FC-A6B4C9F164F5}"/>
              </a:ext>
            </a:extLst>
          </p:cNvPr>
          <p:cNvPicPr>
            <a:picLocks noChangeAspect="1"/>
          </p:cNvPicPr>
          <p:nvPr/>
        </p:nvPicPr>
        <p:blipFill rotWithShape="1">
          <a:blip r:embed="rId3"/>
          <a:srcRect l="48620" t="40025" r="29851" b="10410"/>
          <a:stretch/>
        </p:blipFill>
        <p:spPr>
          <a:xfrm>
            <a:off x="7491389" y="22930"/>
            <a:ext cx="4143148" cy="6813500"/>
          </a:xfrm>
          <a:prstGeom prst="rect">
            <a:avLst/>
          </a:prstGeom>
        </p:spPr>
      </p:pic>
      <p:sp>
        <p:nvSpPr>
          <p:cNvPr id="3" name="Slide Number Placeholder 2">
            <a:extLst>
              <a:ext uri="{FF2B5EF4-FFF2-40B4-BE49-F238E27FC236}">
                <a16:creationId xmlns:a16="http://schemas.microsoft.com/office/drawing/2014/main" id="{4D48BC4A-890E-43C7-A28F-CE4836BB3100}"/>
              </a:ext>
            </a:extLst>
          </p:cNvPr>
          <p:cNvSpPr>
            <a:spLocks noGrp="1"/>
          </p:cNvSpPr>
          <p:nvPr>
            <p:ph type="sldNum" sz="quarter" idx="12"/>
          </p:nvPr>
        </p:nvSpPr>
        <p:spPr/>
        <p:txBody>
          <a:bodyPr/>
          <a:lstStyle/>
          <a:p>
            <a:r>
              <a:rPr lang="en-US" dirty="0"/>
              <a:t>p </a:t>
            </a:r>
            <a:fld id="{D48DF834-3ED9-430A-B51F-30D54AEDC26A}" type="slidenum">
              <a:rPr lang="en-US" smtClean="0"/>
              <a:t>27</a:t>
            </a:fld>
            <a:endParaRPr lang="en-US" dirty="0"/>
          </a:p>
        </p:txBody>
      </p:sp>
      <p:sp>
        <p:nvSpPr>
          <p:cNvPr id="17" name="Oval 16">
            <a:extLst>
              <a:ext uri="{FF2B5EF4-FFF2-40B4-BE49-F238E27FC236}">
                <a16:creationId xmlns:a16="http://schemas.microsoft.com/office/drawing/2014/main" id="{5BDEC3AC-E563-4F45-BD06-65F0CFDC4009}"/>
              </a:ext>
            </a:extLst>
          </p:cNvPr>
          <p:cNvSpPr/>
          <p:nvPr/>
        </p:nvSpPr>
        <p:spPr>
          <a:xfrm>
            <a:off x="8866687" y="504348"/>
            <a:ext cx="320040" cy="320040"/>
          </a:xfrm>
          <a:prstGeom prst="ellipse">
            <a:avLst/>
          </a:prstGeom>
          <a:solidFill>
            <a:srgbClr val="FFC000"/>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C79345F5-26D9-4373-AB90-75793682F48E}"/>
              </a:ext>
            </a:extLst>
          </p:cNvPr>
          <p:cNvSpPr txBox="1"/>
          <p:nvPr/>
        </p:nvSpPr>
        <p:spPr>
          <a:xfrm>
            <a:off x="8763204" y="470029"/>
            <a:ext cx="524150" cy="400110"/>
          </a:xfrm>
          <a:prstGeom prst="rect">
            <a:avLst/>
          </a:prstGeom>
          <a:noFill/>
        </p:spPr>
        <p:txBody>
          <a:bodyPr wrap="square" rtlCol="0">
            <a:spAutoFit/>
          </a:bodyPr>
          <a:lstStyle/>
          <a:p>
            <a:pPr algn="ctr"/>
            <a:r>
              <a:rPr lang="en-US" sz="2000" dirty="0"/>
              <a:t>F</a:t>
            </a:r>
          </a:p>
        </p:txBody>
      </p:sp>
      <p:cxnSp>
        <p:nvCxnSpPr>
          <p:cNvPr id="8" name="Straight Connector 7">
            <a:extLst>
              <a:ext uri="{FF2B5EF4-FFF2-40B4-BE49-F238E27FC236}">
                <a16:creationId xmlns:a16="http://schemas.microsoft.com/office/drawing/2014/main" id="{3C88D2AA-4FFE-4F8A-A663-475800D39625}"/>
              </a:ext>
            </a:extLst>
          </p:cNvPr>
          <p:cNvCxnSpPr>
            <a:cxnSpLocks/>
          </p:cNvCxnSpPr>
          <p:nvPr/>
        </p:nvCxnSpPr>
        <p:spPr>
          <a:xfrm>
            <a:off x="9502815" y="462987"/>
            <a:ext cx="13717" cy="4191909"/>
          </a:xfrm>
          <a:prstGeom prst="line">
            <a:avLst/>
          </a:prstGeom>
          <a:ln w="12700"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9" name="Straight Connector 8">
            <a:extLst>
              <a:ext uri="{FF2B5EF4-FFF2-40B4-BE49-F238E27FC236}">
                <a16:creationId xmlns:a16="http://schemas.microsoft.com/office/drawing/2014/main" id="{61714925-3A45-421A-9C85-4A2D12D941A6}"/>
              </a:ext>
            </a:extLst>
          </p:cNvPr>
          <p:cNvCxnSpPr>
            <a:cxnSpLocks/>
          </p:cNvCxnSpPr>
          <p:nvPr/>
        </p:nvCxnSpPr>
        <p:spPr>
          <a:xfrm flipH="1">
            <a:off x="8507392" y="4654896"/>
            <a:ext cx="1009142" cy="0"/>
          </a:xfrm>
          <a:prstGeom prst="line">
            <a:avLst/>
          </a:prstGeom>
          <a:ln w="12700"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0" name="Straight Connector 9">
            <a:extLst>
              <a:ext uri="{FF2B5EF4-FFF2-40B4-BE49-F238E27FC236}">
                <a16:creationId xmlns:a16="http://schemas.microsoft.com/office/drawing/2014/main" id="{64DC6562-0434-4E36-BA10-F4D9E0928E3B}"/>
              </a:ext>
            </a:extLst>
          </p:cNvPr>
          <p:cNvCxnSpPr>
            <a:cxnSpLocks/>
          </p:cNvCxnSpPr>
          <p:nvPr/>
        </p:nvCxnSpPr>
        <p:spPr>
          <a:xfrm>
            <a:off x="8507392" y="4654896"/>
            <a:ext cx="0" cy="329599"/>
          </a:xfrm>
          <a:prstGeom prst="line">
            <a:avLst/>
          </a:prstGeom>
          <a:ln w="12700"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1" name="Straight Connector 10">
            <a:extLst>
              <a:ext uri="{FF2B5EF4-FFF2-40B4-BE49-F238E27FC236}">
                <a16:creationId xmlns:a16="http://schemas.microsoft.com/office/drawing/2014/main" id="{18E823C0-D56B-43A0-8A9D-0C0F4F2C3B5E}"/>
              </a:ext>
            </a:extLst>
          </p:cNvPr>
          <p:cNvCxnSpPr>
            <a:cxnSpLocks/>
          </p:cNvCxnSpPr>
          <p:nvPr/>
        </p:nvCxnSpPr>
        <p:spPr>
          <a:xfrm>
            <a:off x="8507392" y="4984495"/>
            <a:ext cx="727276" cy="324427"/>
          </a:xfrm>
          <a:prstGeom prst="line">
            <a:avLst/>
          </a:prstGeom>
          <a:ln w="12700"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2" name="Straight Connector 11">
            <a:extLst>
              <a:ext uri="{FF2B5EF4-FFF2-40B4-BE49-F238E27FC236}">
                <a16:creationId xmlns:a16="http://schemas.microsoft.com/office/drawing/2014/main" id="{5AD192F3-CAA2-4BAD-8453-2F8F784A26CC}"/>
              </a:ext>
            </a:extLst>
          </p:cNvPr>
          <p:cNvCxnSpPr/>
          <p:nvPr/>
        </p:nvCxnSpPr>
        <p:spPr>
          <a:xfrm flipH="1">
            <a:off x="9145929" y="464916"/>
            <a:ext cx="356886" cy="0"/>
          </a:xfrm>
          <a:prstGeom prst="line">
            <a:avLst/>
          </a:prstGeom>
          <a:ln w="12700"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3" name="Straight Connector 12">
            <a:extLst>
              <a:ext uri="{FF2B5EF4-FFF2-40B4-BE49-F238E27FC236}">
                <a16:creationId xmlns:a16="http://schemas.microsoft.com/office/drawing/2014/main" id="{D3B37E88-130E-4685-AFE7-D9D0A3DDCA8A}"/>
              </a:ext>
            </a:extLst>
          </p:cNvPr>
          <p:cNvCxnSpPr>
            <a:cxnSpLocks/>
          </p:cNvCxnSpPr>
          <p:nvPr/>
        </p:nvCxnSpPr>
        <p:spPr>
          <a:xfrm>
            <a:off x="9142071" y="462987"/>
            <a:ext cx="0" cy="489998"/>
          </a:xfrm>
          <a:prstGeom prst="line">
            <a:avLst/>
          </a:prstGeom>
          <a:ln w="12700"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4" name="Straight Connector 13">
            <a:extLst>
              <a:ext uri="{FF2B5EF4-FFF2-40B4-BE49-F238E27FC236}">
                <a16:creationId xmlns:a16="http://schemas.microsoft.com/office/drawing/2014/main" id="{3784B8C9-DBE5-4D9D-9A22-53DAC20D6E2D}"/>
              </a:ext>
            </a:extLst>
          </p:cNvPr>
          <p:cNvCxnSpPr>
            <a:cxnSpLocks/>
          </p:cNvCxnSpPr>
          <p:nvPr/>
        </p:nvCxnSpPr>
        <p:spPr>
          <a:xfrm flipH="1">
            <a:off x="8067556" y="952985"/>
            <a:ext cx="167831" cy="0"/>
          </a:xfrm>
          <a:prstGeom prst="line">
            <a:avLst/>
          </a:prstGeom>
          <a:ln w="9525" cap="flat" cmpd="sng" algn="ctr">
            <a:solidFill>
              <a:schemeClr val="accent2"/>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18" name="Straight Connector 17">
            <a:extLst>
              <a:ext uri="{FF2B5EF4-FFF2-40B4-BE49-F238E27FC236}">
                <a16:creationId xmlns:a16="http://schemas.microsoft.com/office/drawing/2014/main" id="{33554208-9DCB-4D77-9F08-3F96A6021A0C}"/>
              </a:ext>
            </a:extLst>
          </p:cNvPr>
          <p:cNvCxnSpPr>
            <a:cxnSpLocks/>
          </p:cNvCxnSpPr>
          <p:nvPr/>
        </p:nvCxnSpPr>
        <p:spPr>
          <a:xfrm flipH="1">
            <a:off x="8219103" y="952985"/>
            <a:ext cx="922968" cy="0"/>
          </a:xfrm>
          <a:prstGeom prst="line">
            <a:avLst/>
          </a:prstGeom>
          <a:ln w="12700"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9" name="Oval 18">
            <a:extLst>
              <a:ext uri="{FF2B5EF4-FFF2-40B4-BE49-F238E27FC236}">
                <a16:creationId xmlns:a16="http://schemas.microsoft.com/office/drawing/2014/main" id="{7FED15DA-F5E8-4396-8B67-8D83E2E3BB9A}"/>
              </a:ext>
            </a:extLst>
          </p:cNvPr>
          <p:cNvSpPr/>
          <p:nvPr/>
        </p:nvSpPr>
        <p:spPr>
          <a:xfrm>
            <a:off x="9167418" y="5225067"/>
            <a:ext cx="130194" cy="138714"/>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0" name="Title 1">
            <a:extLst>
              <a:ext uri="{FF2B5EF4-FFF2-40B4-BE49-F238E27FC236}">
                <a16:creationId xmlns:a16="http://schemas.microsoft.com/office/drawing/2014/main" id="{93D758C9-F347-44F5-B73D-5492692F341A}"/>
              </a:ext>
            </a:extLst>
          </p:cNvPr>
          <p:cNvSpPr txBox="1">
            <a:spLocks/>
          </p:cNvSpPr>
          <p:nvPr/>
        </p:nvSpPr>
        <p:spPr>
          <a:xfrm>
            <a:off x="357779" y="6267458"/>
            <a:ext cx="10328622" cy="34859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800" kern="1200">
                <a:solidFill>
                  <a:srgbClr val="7E7D7E"/>
                </a:solidFill>
                <a:latin typeface="HelveticaNeueLT Std Med Cn" panose="020B0606030502030204" pitchFamily="34" charset="0"/>
                <a:ea typeface="+mj-ea"/>
                <a:cs typeface="+mj-cs"/>
              </a:defRPr>
            </a:lvl1pPr>
          </a:lstStyle>
          <a:p>
            <a:r>
              <a:rPr lang="en-US" dirty="0"/>
              <a:t>Door Hierarchy – 1½ Hr. Fire Doors, 2 Hr. Fire Barrier (Exit)</a:t>
            </a:r>
          </a:p>
        </p:txBody>
      </p:sp>
      <p:grpSp>
        <p:nvGrpSpPr>
          <p:cNvPr id="23" name="Group 22">
            <a:extLst>
              <a:ext uri="{FF2B5EF4-FFF2-40B4-BE49-F238E27FC236}">
                <a16:creationId xmlns:a16="http://schemas.microsoft.com/office/drawing/2014/main" id="{F31A9FE4-C8D8-40CC-8A00-C47C6DC4870B}"/>
              </a:ext>
            </a:extLst>
          </p:cNvPr>
          <p:cNvGrpSpPr/>
          <p:nvPr/>
        </p:nvGrpSpPr>
        <p:grpSpPr>
          <a:xfrm>
            <a:off x="5659427" y="3780899"/>
            <a:ext cx="2513358" cy="2172995"/>
            <a:chOff x="5334891" y="1932855"/>
            <a:chExt cx="2513358" cy="2172995"/>
          </a:xfrm>
        </p:grpSpPr>
        <p:pic>
          <p:nvPicPr>
            <p:cNvPr id="24" name="Picture 23">
              <a:extLst>
                <a:ext uri="{FF2B5EF4-FFF2-40B4-BE49-F238E27FC236}">
                  <a16:creationId xmlns:a16="http://schemas.microsoft.com/office/drawing/2014/main" id="{D38A455F-FB55-452A-9D45-C6DDB5D2C617}"/>
                </a:ext>
              </a:extLst>
            </p:cNvPr>
            <p:cNvPicPr>
              <a:picLocks noChangeAspect="1"/>
            </p:cNvPicPr>
            <p:nvPr/>
          </p:nvPicPr>
          <p:blipFill rotWithShape="1">
            <a:blip r:embed="rId3"/>
            <a:srcRect l="39301" t="39863" r="51904" b="51873"/>
            <a:stretch/>
          </p:blipFill>
          <p:spPr>
            <a:xfrm>
              <a:off x="5334891" y="2537366"/>
              <a:ext cx="2337216" cy="1568484"/>
            </a:xfrm>
            <a:prstGeom prst="rect">
              <a:avLst/>
            </a:prstGeom>
          </p:spPr>
        </p:pic>
        <p:sp>
          <p:nvSpPr>
            <p:cNvPr id="25" name="Title 1">
              <a:extLst>
                <a:ext uri="{FF2B5EF4-FFF2-40B4-BE49-F238E27FC236}">
                  <a16:creationId xmlns:a16="http://schemas.microsoft.com/office/drawing/2014/main" id="{DAA919F7-87F8-4F79-AD10-A139385B2088}"/>
                </a:ext>
              </a:extLst>
            </p:cNvPr>
            <p:cNvSpPr txBox="1">
              <a:spLocks/>
            </p:cNvSpPr>
            <p:nvPr/>
          </p:nvSpPr>
          <p:spPr>
            <a:xfrm>
              <a:off x="5515046" y="1932855"/>
              <a:ext cx="2333203" cy="66467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800" kern="1200">
                  <a:solidFill>
                    <a:srgbClr val="7E7D7E"/>
                  </a:solidFill>
                  <a:latin typeface="HelveticaNeueLT Std Med Cn" panose="020B0606030502030204" pitchFamily="34" charset="0"/>
                  <a:ea typeface="+mj-ea"/>
                  <a:cs typeface="+mj-cs"/>
                </a:defRPr>
              </a:lvl1pPr>
            </a:lstStyle>
            <a:p>
              <a:pPr>
                <a:lnSpc>
                  <a:spcPct val="100000"/>
                </a:lnSpc>
              </a:pPr>
              <a:r>
                <a:rPr lang="en-US" sz="1600" u="heavy" spc="100" dirty="0">
                  <a:solidFill>
                    <a:schemeClr val="bg2">
                      <a:lumMod val="25000"/>
                    </a:schemeClr>
                  </a:solidFill>
                  <a:uFill>
                    <a:solidFill>
                      <a:srgbClr val="FFDD47"/>
                    </a:solidFill>
                  </a:uFill>
                  <a:ea typeface="+mn-ea"/>
                  <a:cs typeface="Arial" panose="020B0604020202020204" pitchFamily="34" charset="0"/>
                </a:rPr>
                <a:t>FIRE &amp; SMOKE PROTECTION FEATURES</a:t>
              </a:r>
            </a:p>
          </p:txBody>
        </p:sp>
      </p:grpSp>
      <p:sp>
        <p:nvSpPr>
          <p:cNvPr id="26" name="Title 1">
            <a:extLst>
              <a:ext uri="{FF2B5EF4-FFF2-40B4-BE49-F238E27FC236}">
                <a16:creationId xmlns:a16="http://schemas.microsoft.com/office/drawing/2014/main" id="{B1D2EED3-FF70-4405-AB9E-78A38385FCB0}"/>
              </a:ext>
            </a:extLst>
          </p:cNvPr>
          <p:cNvSpPr txBox="1">
            <a:spLocks/>
          </p:cNvSpPr>
          <p:nvPr/>
        </p:nvSpPr>
        <p:spPr>
          <a:xfrm>
            <a:off x="1132880" y="4408844"/>
            <a:ext cx="3422837" cy="864351"/>
          </a:xfrm>
          <a:prstGeom prst="rect">
            <a:avLst/>
          </a:prstGeom>
          <a:solidFill>
            <a:srgbClr val="FFFFFF"/>
          </a:solidFill>
        </p:spPr>
        <p:txBody>
          <a:bodyPr vert="horz" lIns="91440" tIns="45720" rIns="91440" bIns="45720" rtlCol="0" anchor="ctr">
            <a:noAutofit/>
          </a:bodyPr>
          <a:lstStyle>
            <a:lvl1pPr algn="l" defTabSz="914400" rtl="0" eaLnBrk="1" latinLnBrk="0" hangingPunct="1">
              <a:lnSpc>
                <a:spcPct val="90000"/>
              </a:lnSpc>
              <a:spcBef>
                <a:spcPct val="0"/>
              </a:spcBef>
              <a:buNone/>
              <a:defRPr sz="2800" kern="1200">
                <a:solidFill>
                  <a:srgbClr val="7E7D7E"/>
                </a:solidFill>
                <a:latin typeface="HelveticaNeueLT Std Med Cn" panose="020B0606030502030204" pitchFamily="34" charset="0"/>
                <a:ea typeface="+mj-ea"/>
                <a:cs typeface="+mj-cs"/>
              </a:defRPr>
            </a:lvl1pPr>
          </a:lstStyle>
          <a:p>
            <a:pPr>
              <a:lnSpc>
                <a:spcPct val="100000"/>
              </a:lnSpc>
            </a:pPr>
            <a:r>
              <a:rPr lang="en-US" sz="2000" spc="60" dirty="0">
                <a:solidFill>
                  <a:schemeClr val="bg2">
                    <a:lumMod val="25000"/>
                  </a:schemeClr>
                </a:solidFill>
                <a:uFill>
                  <a:solidFill>
                    <a:srgbClr val="FFDD47"/>
                  </a:solidFill>
                </a:uFill>
                <a:latin typeface="HelveticaNeueLT Std Lt Cn" panose="020B0406020202030204" pitchFamily="34" charset="0"/>
                <a:ea typeface="+mn-ea"/>
                <a:cs typeface="Arial" panose="020B0604020202020204" pitchFamily="34" charset="0"/>
              </a:rPr>
              <a:t>90 MIN. FIRE DOOR</a:t>
            </a:r>
          </a:p>
          <a:p>
            <a:pPr>
              <a:lnSpc>
                <a:spcPct val="100000"/>
              </a:lnSpc>
            </a:pPr>
            <a:r>
              <a:rPr lang="en-US" sz="2000" spc="60" dirty="0">
                <a:solidFill>
                  <a:schemeClr val="bg2">
                    <a:lumMod val="25000"/>
                  </a:schemeClr>
                </a:solidFill>
                <a:uFill>
                  <a:solidFill>
                    <a:srgbClr val="FFDD47"/>
                  </a:solidFill>
                </a:uFill>
                <a:latin typeface="HelveticaNeueLT Std Lt Cn" panose="020B0406020202030204" pitchFamily="34" charset="0"/>
                <a:ea typeface="+mn-ea"/>
                <a:cs typeface="Arial" panose="020B0604020202020204" pitchFamily="34" charset="0"/>
              </a:rPr>
              <a:t>AT STAIRWELL</a:t>
            </a:r>
          </a:p>
        </p:txBody>
      </p:sp>
      <p:sp>
        <p:nvSpPr>
          <p:cNvPr id="21" name="Oval 20">
            <a:extLst>
              <a:ext uri="{FF2B5EF4-FFF2-40B4-BE49-F238E27FC236}">
                <a16:creationId xmlns:a16="http://schemas.microsoft.com/office/drawing/2014/main" id="{6E924050-6E0F-4FDB-B711-A474FE10FC57}"/>
              </a:ext>
            </a:extLst>
          </p:cNvPr>
          <p:cNvSpPr/>
          <p:nvPr/>
        </p:nvSpPr>
        <p:spPr>
          <a:xfrm>
            <a:off x="540210" y="4423160"/>
            <a:ext cx="533276" cy="530254"/>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EE464D22-0CA1-4C6C-BBFC-80E41FE79EFB}"/>
              </a:ext>
            </a:extLst>
          </p:cNvPr>
          <p:cNvSpPr txBox="1"/>
          <p:nvPr/>
        </p:nvSpPr>
        <p:spPr>
          <a:xfrm>
            <a:off x="457200" y="4373758"/>
            <a:ext cx="686691" cy="646331"/>
          </a:xfrm>
          <a:prstGeom prst="rect">
            <a:avLst/>
          </a:prstGeom>
          <a:noFill/>
        </p:spPr>
        <p:txBody>
          <a:bodyPr wrap="square" rtlCol="0">
            <a:spAutoFit/>
          </a:bodyPr>
          <a:lstStyle/>
          <a:p>
            <a:pPr algn="ctr"/>
            <a:r>
              <a:rPr lang="en-US" sz="3600" dirty="0">
                <a:latin typeface="HelveticaNeueLT Std Lt Cn" panose="020B0406020202030204" pitchFamily="34" charset="0"/>
              </a:rPr>
              <a:t>F</a:t>
            </a:r>
          </a:p>
        </p:txBody>
      </p:sp>
    </p:spTree>
    <p:extLst>
      <p:ext uri="{BB962C8B-B14F-4D97-AF65-F5344CB8AC3E}">
        <p14:creationId xmlns:p14="http://schemas.microsoft.com/office/powerpoint/2010/main" val="35308240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9" descr="image009">
            <a:extLst>
              <a:ext uri="{FF2B5EF4-FFF2-40B4-BE49-F238E27FC236}">
                <a16:creationId xmlns:a16="http://schemas.microsoft.com/office/drawing/2014/main" id="{BF892F0C-3395-4A52-9431-4FD6F8D7307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4194" y="1019275"/>
            <a:ext cx="6120998" cy="417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a:extLst>
              <a:ext uri="{FF2B5EF4-FFF2-40B4-BE49-F238E27FC236}">
                <a16:creationId xmlns:a16="http://schemas.microsoft.com/office/drawing/2014/main" id="{7BCF6545-D0CA-4DA9-B2FC-A6B4C9F164F5}"/>
              </a:ext>
            </a:extLst>
          </p:cNvPr>
          <p:cNvPicPr>
            <a:picLocks noChangeAspect="1"/>
          </p:cNvPicPr>
          <p:nvPr/>
        </p:nvPicPr>
        <p:blipFill rotWithShape="1">
          <a:blip r:embed="rId3"/>
          <a:srcRect l="48620" t="40025" r="29851" b="10410"/>
          <a:stretch/>
        </p:blipFill>
        <p:spPr>
          <a:xfrm>
            <a:off x="7491389" y="22930"/>
            <a:ext cx="4143148" cy="6813500"/>
          </a:xfrm>
          <a:prstGeom prst="rect">
            <a:avLst/>
          </a:prstGeom>
        </p:spPr>
      </p:pic>
      <p:sp>
        <p:nvSpPr>
          <p:cNvPr id="3" name="Slide Number Placeholder 2">
            <a:extLst>
              <a:ext uri="{FF2B5EF4-FFF2-40B4-BE49-F238E27FC236}">
                <a16:creationId xmlns:a16="http://schemas.microsoft.com/office/drawing/2014/main" id="{4D48BC4A-890E-43C7-A28F-CE4836BB3100}"/>
              </a:ext>
            </a:extLst>
          </p:cNvPr>
          <p:cNvSpPr>
            <a:spLocks noGrp="1"/>
          </p:cNvSpPr>
          <p:nvPr>
            <p:ph type="sldNum" sz="quarter" idx="12"/>
          </p:nvPr>
        </p:nvSpPr>
        <p:spPr/>
        <p:txBody>
          <a:bodyPr/>
          <a:lstStyle/>
          <a:p>
            <a:r>
              <a:rPr lang="en-US" dirty="0"/>
              <a:t>p </a:t>
            </a:r>
            <a:fld id="{D48DF834-3ED9-430A-B51F-30D54AEDC26A}" type="slidenum">
              <a:rPr lang="en-US" smtClean="0"/>
              <a:t>28</a:t>
            </a:fld>
            <a:endParaRPr lang="en-US" dirty="0"/>
          </a:p>
        </p:txBody>
      </p:sp>
      <p:sp>
        <p:nvSpPr>
          <p:cNvPr id="17" name="Oval 16">
            <a:extLst>
              <a:ext uri="{FF2B5EF4-FFF2-40B4-BE49-F238E27FC236}">
                <a16:creationId xmlns:a16="http://schemas.microsoft.com/office/drawing/2014/main" id="{5BDEC3AC-E563-4F45-BD06-65F0CFDC4009}"/>
              </a:ext>
            </a:extLst>
          </p:cNvPr>
          <p:cNvSpPr/>
          <p:nvPr/>
        </p:nvSpPr>
        <p:spPr>
          <a:xfrm>
            <a:off x="8816680" y="2183129"/>
            <a:ext cx="320040" cy="320040"/>
          </a:xfrm>
          <a:prstGeom prst="ellipse">
            <a:avLst/>
          </a:prstGeom>
          <a:solidFill>
            <a:srgbClr val="FFC000"/>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C79345F5-26D9-4373-AB90-75793682F48E}"/>
              </a:ext>
            </a:extLst>
          </p:cNvPr>
          <p:cNvSpPr txBox="1"/>
          <p:nvPr/>
        </p:nvSpPr>
        <p:spPr>
          <a:xfrm>
            <a:off x="8713197" y="2148810"/>
            <a:ext cx="524150" cy="400110"/>
          </a:xfrm>
          <a:prstGeom prst="rect">
            <a:avLst/>
          </a:prstGeom>
          <a:noFill/>
        </p:spPr>
        <p:txBody>
          <a:bodyPr wrap="square" rtlCol="0">
            <a:spAutoFit/>
          </a:bodyPr>
          <a:lstStyle/>
          <a:p>
            <a:pPr algn="ctr"/>
            <a:r>
              <a:rPr lang="en-US" sz="2000" dirty="0"/>
              <a:t>F1</a:t>
            </a:r>
          </a:p>
        </p:txBody>
      </p:sp>
      <p:cxnSp>
        <p:nvCxnSpPr>
          <p:cNvPr id="8" name="Straight Connector 7">
            <a:extLst>
              <a:ext uri="{FF2B5EF4-FFF2-40B4-BE49-F238E27FC236}">
                <a16:creationId xmlns:a16="http://schemas.microsoft.com/office/drawing/2014/main" id="{0B4773BF-9BDF-40D5-A548-1092D19F559E}"/>
              </a:ext>
            </a:extLst>
          </p:cNvPr>
          <p:cNvCxnSpPr>
            <a:cxnSpLocks/>
          </p:cNvCxnSpPr>
          <p:nvPr/>
        </p:nvCxnSpPr>
        <p:spPr>
          <a:xfrm>
            <a:off x="9502815" y="462987"/>
            <a:ext cx="13717" cy="4191909"/>
          </a:xfrm>
          <a:prstGeom prst="line">
            <a:avLst/>
          </a:prstGeom>
          <a:ln w="12700"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9" name="Straight Connector 8">
            <a:extLst>
              <a:ext uri="{FF2B5EF4-FFF2-40B4-BE49-F238E27FC236}">
                <a16:creationId xmlns:a16="http://schemas.microsoft.com/office/drawing/2014/main" id="{A8498D65-EE49-4620-B9B6-B14A927BB50C}"/>
              </a:ext>
            </a:extLst>
          </p:cNvPr>
          <p:cNvCxnSpPr>
            <a:cxnSpLocks/>
          </p:cNvCxnSpPr>
          <p:nvPr/>
        </p:nvCxnSpPr>
        <p:spPr>
          <a:xfrm flipH="1">
            <a:off x="8507392" y="4654896"/>
            <a:ext cx="1009142" cy="0"/>
          </a:xfrm>
          <a:prstGeom prst="line">
            <a:avLst/>
          </a:prstGeom>
          <a:ln w="12700"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0" name="Straight Connector 9">
            <a:extLst>
              <a:ext uri="{FF2B5EF4-FFF2-40B4-BE49-F238E27FC236}">
                <a16:creationId xmlns:a16="http://schemas.microsoft.com/office/drawing/2014/main" id="{6705F60F-9E44-4FDC-BC59-317AC4E01C50}"/>
              </a:ext>
            </a:extLst>
          </p:cNvPr>
          <p:cNvCxnSpPr>
            <a:cxnSpLocks/>
          </p:cNvCxnSpPr>
          <p:nvPr/>
        </p:nvCxnSpPr>
        <p:spPr>
          <a:xfrm>
            <a:off x="8507392" y="4654896"/>
            <a:ext cx="0" cy="329599"/>
          </a:xfrm>
          <a:prstGeom prst="line">
            <a:avLst/>
          </a:prstGeom>
          <a:ln w="12700"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1" name="Straight Connector 10">
            <a:extLst>
              <a:ext uri="{FF2B5EF4-FFF2-40B4-BE49-F238E27FC236}">
                <a16:creationId xmlns:a16="http://schemas.microsoft.com/office/drawing/2014/main" id="{3CB93D40-DCAF-428A-B853-5CFD3EC93E32}"/>
              </a:ext>
            </a:extLst>
          </p:cNvPr>
          <p:cNvCxnSpPr>
            <a:cxnSpLocks/>
          </p:cNvCxnSpPr>
          <p:nvPr/>
        </p:nvCxnSpPr>
        <p:spPr>
          <a:xfrm>
            <a:off x="8507392" y="4984495"/>
            <a:ext cx="727276" cy="324427"/>
          </a:xfrm>
          <a:prstGeom prst="line">
            <a:avLst/>
          </a:prstGeom>
          <a:ln w="12700"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2" name="Straight Connector 11">
            <a:extLst>
              <a:ext uri="{FF2B5EF4-FFF2-40B4-BE49-F238E27FC236}">
                <a16:creationId xmlns:a16="http://schemas.microsoft.com/office/drawing/2014/main" id="{FDDB7B30-7EFE-4A3F-B769-DB8112FED716}"/>
              </a:ext>
            </a:extLst>
          </p:cNvPr>
          <p:cNvCxnSpPr/>
          <p:nvPr/>
        </p:nvCxnSpPr>
        <p:spPr>
          <a:xfrm flipH="1">
            <a:off x="9145929" y="464916"/>
            <a:ext cx="356886" cy="0"/>
          </a:xfrm>
          <a:prstGeom prst="line">
            <a:avLst/>
          </a:prstGeom>
          <a:ln w="12700"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3" name="Straight Connector 12">
            <a:extLst>
              <a:ext uri="{FF2B5EF4-FFF2-40B4-BE49-F238E27FC236}">
                <a16:creationId xmlns:a16="http://schemas.microsoft.com/office/drawing/2014/main" id="{DA7B8CB1-5CC9-4D90-90E9-45D1911AD28A}"/>
              </a:ext>
            </a:extLst>
          </p:cNvPr>
          <p:cNvCxnSpPr>
            <a:cxnSpLocks/>
          </p:cNvCxnSpPr>
          <p:nvPr/>
        </p:nvCxnSpPr>
        <p:spPr>
          <a:xfrm>
            <a:off x="9142071" y="462987"/>
            <a:ext cx="0" cy="489998"/>
          </a:xfrm>
          <a:prstGeom prst="line">
            <a:avLst/>
          </a:prstGeom>
          <a:ln w="12700"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4" name="Straight Connector 13">
            <a:extLst>
              <a:ext uri="{FF2B5EF4-FFF2-40B4-BE49-F238E27FC236}">
                <a16:creationId xmlns:a16="http://schemas.microsoft.com/office/drawing/2014/main" id="{935744AF-52B8-4ED5-8BF2-FE291CD5C6DE}"/>
              </a:ext>
            </a:extLst>
          </p:cNvPr>
          <p:cNvCxnSpPr>
            <a:cxnSpLocks/>
          </p:cNvCxnSpPr>
          <p:nvPr/>
        </p:nvCxnSpPr>
        <p:spPr>
          <a:xfrm flipH="1">
            <a:off x="8067556" y="952985"/>
            <a:ext cx="167831" cy="0"/>
          </a:xfrm>
          <a:prstGeom prst="line">
            <a:avLst/>
          </a:prstGeom>
          <a:ln w="9525" cap="flat" cmpd="sng" algn="ctr">
            <a:solidFill>
              <a:schemeClr val="accent2"/>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18" name="Straight Connector 17">
            <a:extLst>
              <a:ext uri="{FF2B5EF4-FFF2-40B4-BE49-F238E27FC236}">
                <a16:creationId xmlns:a16="http://schemas.microsoft.com/office/drawing/2014/main" id="{A136B47F-AC4E-4011-A1A9-007E50DF24BB}"/>
              </a:ext>
            </a:extLst>
          </p:cNvPr>
          <p:cNvCxnSpPr>
            <a:cxnSpLocks/>
          </p:cNvCxnSpPr>
          <p:nvPr/>
        </p:nvCxnSpPr>
        <p:spPr>
          <a:xfrm flipH="1">
            <a:off x="8219103" y="952985"/>
            <a:ext cx="922968" cy="0"/>
          </a:xfrm>
          <a:prstGeom prst="line">
            <a:avLst/>
          </a:prstGeom>
          <a:ln w="12700"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9" name="Oval 18">
            <a:extLst>
              <a:ext uri="{FF2B5EF4-FFF2-40B4-BE49-F238E27FC236}">
                <a16:creationId xmlns:a16="http://schemas.microsoft.com/office/drawing/2014/main" id="{9D072EA6-DE45-440A-BA9C-AA3BBFFD7922}"/>
              </a:ext>
            </a:extLst>
          </p:cNvPr>
          <p:cNvSpPr/>
          <p:nvPr/>
        </p:nvSpPr>
        <p:spPr>
          <a:xfrm>
            <a:off x="9167418" y="5225067"/>
            <a:ext cx="130194" cy="138714"/>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0" name="Title 1">
            <a:extLst>
              <a:ext uri="{FF2B5EF4-FFF2-40B4-BE49-F238E27FC236}">
                <a16:creationId xmlns:a16="http://schemas.microsoft.com/office/drawing/2014/main" id="{BFDAB21D-EDB5-41EE-B318-DCE9AB031CDA}"/>
              </a:ext>
            </a:extLst>
          </p:cNvPr>
          <p:cNvSpPr txBox="1">
            <a:spLocks/>
          </p:cNvSpPr>
          <p:nvPr/>
        </p:nvSpPr>
        <p:spPr>
          <a:xfrm>
            <a:off x="357779" y="6267458"/>
            <a:ext cx="10328622" cy="34859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800" kern="1200">
                <a:solidFill>
                  <a:srgbClr val="7E7D7E"/>
                </a:solidFill>
                <a:latin typeface="HelveticaNeueLT Std Med Cn" panose="020B0606030502030204" pitchFamily="34" charset="0"/>
                <a:ea typeface="+mj-ea"/>
                <a:cs typeface="+mj-cs"/>
              </a:defRPr>
            </a:lvl1pPr>
          </a:lstStyle>
          <a:p>
            <a:r>
              <a:rPr lang="en-US" dirty="0"/>
              <a:t>Door Hierarchy – Fire Doors in a 1 Hr. Fire Barrier</a:t>
            </a:r>
          </a:p>
        </p:txBody>
      </p:sp>
      <p:grpSp>
        <p:nvGrpSpPr>
          <p:cNvPr id="24" name="Group 23">
            <a:extLst>
              <a:ext uri="{FF2B5EF4-FFF2-40B4-BE49-F238E27FC236}">
                <a16:creationId xmlns:a16="http://schemas.microsoft.com/office/drawing/2014/main" id="{21C6A56E-E6DB-4250-8086-020BB0AF35AC}"/>
              </a:ext>
            </a:extLst>
          </p:cNvPr>
          <p:cNvGrpSpPr/>
          <p:nvPr/>
        </p:nvGrpSpPr>
        <p:grpSpPr>
          <a:xfrm>
            <a:off x="5659427" y="3780899"/>
            <a:ext cx="2513358" cy="2172995"/>
            <a:chOff x="5334891" y="1932855"/>
            <a:chExt cx="2513358" cy="2172995"/>
          </a:xfrm>
        </p:grpSpPr>
        <p:pic>
          <p:nvPicPr>
            <p:cNvPr id="25" name="Picture 24">
              <a:extLst>
                <a:ext uri="{FF2B5EF4-FFF2-40B4-BE49-F238E27FC236}">
                  <a16:creationId xmlns:a16="http://schemas.microsoft.com/office/drawing/2014/main" id="{628337BA-CE59-4D4F-94E9-DF1BE11D3A16}"/>
                </a:ext>
              </a:extLst>
            </p:cNvPr>
            <p:cNvPicPr>
              <a:picLocks noChangeAspect="1"/>
            </p:cNvPicPr>
            <p:nvPr/>
          </p:nvPicPr>
          <p:blipFill rotWithShape="1">
            <a:blip r:embed="rId3"/>
            <a:srcRect l="39301" t="39863" r="51904" b="51873"/>
            <a:stretch/>
          </p:blipFill>
          <p:spPr>
            <a:xfrm>
              <a:off x="5334891" y="2537366"/>
              <a:ext cx="2337216" cy="1568484"/>
            </a:xfrm>
            <a:prstGeom prst="rect">
              <a:avLst/>
            </a:prstGeom>
          </p:spPr>
        </p:pic>
        <p:sp>
          <p:nvSpPr>
            <p:cNvPr id="26" name="Title 1">
              <a:extLst>
                <a:ext uri="{FF2B5EF4-FFF2-40B4-BE49-F238E27FC236}">
                  <a16:creationId xmlns:a16="http://schemas.microsoft.com/office/drawing/2014/main" id="{51A4B9AB-B401-4342-BF57-D6EEA812B916}"/>
                </a:ext>
              </a:extLst>
            </p:cNvPr>
            <p:cNvSpPr txBox="1">
              <a:spLocks/>
            </p:cNvSpPr>
            <p:nvPr/>
          </p:nvSpPr>
          <p:spPr>
            <a:xfrm>
              <a:off x="5515046" y="1932855"/>
              <a:ext cx="2333203" cy="66467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800" kern="1200">
                  <a:solidFill>
                    <a:srgbClr val="7E7D7E"/>
                  </a:solidFill>
                  <a:latin typeface="HelveticaNeueLT Std Med Cn" panose="020B0606030502030204" pitchFamily="34" charset="0"/>
                  <a:ea typeface="+mj-ea"/>
                  <a:cs typeface="+mj-cs"/>
                </a:defRPr>
              </a:lvl1pPr>
            </a:lstStyle>
            <a:p>
              <a:pPr>
                <a:lnSpc>
                  <a:spcPct val="100000"/>
                </a:lnSpc>
              </a:pPr>
              <a:r>
                <a:rPr lang="en-US" sz="1600" u="heavy" spc="100" dirty="0">
                  <a:solidFill>
                    <a:schemeClr val="bg2">
                      <a:lumMod val="25000"/>
                    </a:schemeClr>
                  </a:solidFill>
                  <a:uFill>
                    <a:solidFill>
                      <a:srgbClr val="FFDD47"/>
                    </a:solidFill>
                  </a:uFill>
                  <a:ea typeface="+mn-ea"/>
                  <a:cs typeface="Arial" panose="020B0604020202020204" pitchFamily="34" charset="0"/>
                </a:rPr>
                <a:t>FIRE &amp; SMOKE PROTECTION FEATURES</a:t>
              </a:r>
            </a:p>
          </p:txBody>
        </p:sp>
      </p:grpSp>
      <p:sp>
        <p:nvSpPr>
          <p:cNvPr id="27" name="Title 1">
            <a:extLst>
              <a:ext uri="{FF2B5EF4-FFF2-40B4-BE49-F238E27FC236}">
                <a16:creationId xmlns:a16="http://schemas.microsoft.com/office/drawing/2014/main" id="{5E8AFDD0-5382-4CC1-B139-E238BE03F340}"/>
              </a:ext>
            </a:extLst>
          </p:cNvPr>
          <p:cNvSpPr txBox="1">
            <a:spLocks/>
          </p:cNvSpPr>
          <p:nvPr/>
        </p:nvSpPr>
        <p:spPr>
          <a:xfrm>
            <a:off x="1251999" y="4630832"/>
            <a:ext cx="1575421" cy="484255"/>
          </a:xfrm>
          <a:prstGeom prst="rect">
            <a:avLst/>
          </a:prstGeom>
          <a:solidFill>
            <a:srgbClr val="FFFFFF"/>
          </a:solidFill>
        </p:spPr>
        <p:txBody>
          <a:bodyPr vert="horz" lIns="91440" tIns="45720" rIns="91440" bIns="45720" rtlCol="0" anchor="ctr">
            <a:noAutofit/>
          </a:bodyPr>
          <a:lstStyle>
            <a:lvl1pPr algn="l" defTabSz="914400" rtl="0" eaLnBrk="1" latinLnBrk="0" hangingPunct="1">
              <a:lnSpc>
                <a:spcPct val="90000"/>
              </a:lnSpc>
              <a:spcBef>
                <a:spcPct val="0"/>
              </a:spcBef>
              <a:buNone/>
              <a:defRPr sz="2800" kern="1200">
                <a:solidFill>
                  <a:srgbClr val="7E7D7E"/>
                </a:solidFill>
                <a:latin typeface="HelveticaNeueLT Std Med Cn" panose="020B0606030502030204" pitchFamily="34" charset="0"/>
                <a:ea typeface="+mj-ea"/>
                <a:cs typeface="+mj-cs"/>
              </a:defRPr>
            </a:lvl1pPr>
          </a:lstStyle>
          <a:p>
            <a:pPr>
              <a:lnSpc>
                <a:spcPct val="100000"/>
              </a:lnSpc>
            </a:pPr>
            <a:r>
              <a:rPr lang="en-US" sz="2000" spc="60" dirty="0">
                <a:solidFill>
                  <a:schemeClr val="bg2">
                    <a:lumMod val="25000"/>
                  </a:schemeClr>
                </a:solidFill>
                <a:uFill>
                  <a:solidFill>
                    <a:srgbClr val="FFDD47"/>
                  </a:solidFill>
                </a:uFill>
                <a:latin typeface="HelveticaNeueLT Std Lt Cn" panose="020B0406020202030204" pitchFamily="34" charset="0"/>
                <a:ea typeface="+mn-ea"/>
                <a:cs typeface="Arial" panose="020B0604020202020204" pitchFamily="34" charset="0"/>
              </a:rPr>
              <a:t>FIRE DOOR</a:t>
            </a:r>
          </a:p>
        </p:txBody>
      </p:sp>
      <p:sp>
        <p:nvSpPr>
          <p:cNvPr id="21" name="Oval 20">
            <a:extLst>
              <a:ext uri="{FF2B5EF4-FFF2-40B4-BE49-F238E27FC236}">
                <a16:creationId xmlns:a16="http://schemas.microsoft.com/office/drawing/2014/main" id="{E5C30003-7571-47D5-8BF1-2324545B4D22}"/>
              </a:ext>
            </a:extLst>
          </p:cNvPr>
          <p:cNvSpPr/>
          <p:nvPr/>
        </p:nvSpPr>
        <p:spPr>
          <a:xfrm>
            <a:off x="655779" y="4607832"/>
            <a:ext cx="533276" cy="530254"/>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A432F7CD-46C7-4B68-BF0B-1C369FC7AFC1}"/>
              </a:ext>
            </a:extLst>
          </p:cNvPr>
          <p:cNvSpPr txBox="1"/>
          <p:nvPr/>
        </p:nvSpPr>
        <p:spPr>
          <a:xfrm>
            <a:off x="585913" y="4530044"/>
            <a:ext cx="686691" cy="646331"/>
          </a:xfrm>
          <a:prstGeom prst="rect">
            <a:avLst/>
          </a:prstGeom>
          <a:noFill/>
        </p:spPr>
        <p:txBody>
          <a:bodyPr wrap="square" rtlCol="0">
            <a:spAutoFit/>
          </a:bodyPr>
          <a:lstStyle/>
          <a:p>
            <a:pPr algn="ctr"/>
            <a:r>
              <a:rPr lang="en-US" sz="3600" dirty="0">
                <a:latin typeface="HelveticaNeueLT Std Lt Cn" panose="020B0406020202030204" pitchFamily="34" charset="0"/>
              </a:rPr>
              <a:t>F1</a:t>
            </a:r>
          </a:p>
        </p:txBody>
      </p:sp>
    </p:spTree>
    <p:extLst>
      <p:ext uri="{BB962C8B-B14F-4D97-AF65-F5344CB8AC3E}">
        <p14:creationId xmlns:p14="http://schemas.microsoft.com/office/powerpoint/2010/main" val="115244770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9">
            <a:extLst>
              <a:ext uri="{FF2B5EF4-FFF2-40B4-BE49-F238E27FC236}">
                <a16:creationId xmlns:a16="http://schemas.microsoft.com/office/drawing/2014/main" id="{6D2D4C13-7E04-4121-AEB0-21BFA76355A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6645" r="25742"/>
          <a:stretch>
            <a:fillRect/>
          </a:stretch>
        </p:blipFill>
        <p:spPr bwMode="auto">
          <a:xfrm>
            <a:off x="444768" y="1514836"/>
            <a:ext cx="4851286" cy="373343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7BCF6545-D0CA-4DA9-B2FC-A6B4C9F164F5}"/>
              </a:ext>
            </a:extLst>
          </p:cNvPr>
          <p:cNvPicPr>
            <a:picLocks noChangeAspect="1"/>
          </p:cNvPicPr>
          <p:nvPr/>
        </p:nvPicPr>
        <p:blipFill rotWithShape="1">
          <a:blip r:embed="rId3"/>
          <a:srcRect l="48620" t="40025" r="29360" b="10410"/>
          <a:stretch/>
        </p:blipFill>
        <p:spPr>
          <a:xfrm>
            <a:off x="7491389" y="22930"/>
            <a:ext cx="4237770" cy="6813500"/>
          </a:xfrm>
          <a:prstGeom prst="rect">
            <a:avLst/>
          </a:prstGeom>
        </p:spPr>
      </p:pic>
      <p:sp>
        <p:nvSpPr>
          <p:cNvPr id="3" name="Slide Number Placeholder 2">
            <a:extLst>
              <a:ext uri="{FF2B5EF4-FFF2-40B4-BE49-F238E27FC236}">
                <a16:creationId xmlns:a16="http://schemas.microsoft.com/office/drawing/2014/main" id="{4D48BC4A-890E-43C7-A28F-CE4836BB3100}"/>
              </a:ext>
            </a:extLst>
          </p:cNvPr>
          <p:cNvSpPr>
            <a:spLocks noGrp="1"/>
          </p:cNvSpPr>
          <p:nvPr>
            <p:ph type="sldNum" sz="quarter" idx="12"/>
          </p:nvPr>
        </p:nvSpPr>
        <p:spPr/>
        <p:txBody>
          <a:bodyPr/>
          <a:lstStyle/>
          <a:p>
            <a:r>
              <a:rPr lang="en-US" dirty="0"/>
              <a:t>p </a:t>
            </a:r>
            <a:fld id="{D48DF834-3ED9-430A-B51F-30D54AEDC26A}" type="slidenum">
              <a:rPr lang="en-US" smtClean="0"/>
              <a:t>29</a:t>
            </a:fld>
            <a:endParaRPr lang="en-US" dirty="0"/>
          </a:p>
        </p:txBody>
      </p:sp>
      <p:sp>
        <p:nvSpPr>
          <p:cNvPr id="17" name="Oval 16">
            <a:extLst>
              <a:ext uri="{FF2B5EF4-FFF2-40B4-BE49-F238E27FC236}">
                <a16:creationId xmlns:a16="http://schemas.microsoft.com/office/drawing/2014/main" id="{5BDEC3AC-E563-4F45-BD06-65F0CFDC4009}"/>
              </a:ext>
            </a:extLst>
          </p:cNvPr>
          <p:cNvSpPr/>
          <p:nvPr/>
        </p:nvSpPr>
        <p:spPr>
          <a:xfrm>
            <a:off x="8409487" y="3268980"/>
            <a:ext cx="320040" cy="320040"/>
          </a:xfrm>
          <a:prstGeom prst="ellipse">
            <a:avLst/>
          </a:prstGeom>
          <a:solidFill>
            <a:srgbClr val="FFC000"/>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C79345F5-26D9-4373-AB90-75793682F48E}"/>
              </a:ext>
            </a:extLst>
          </p:cNvPr>
          <p:cNvSpPr txBox="1"/>
          <p:nvPr/>
        </p:nvSpPr>
        <p:spPr>
          <a:xfrm>
            <a:off x="8306004" y="3234661"/>
            <a:ext cx="524150" cy="400110"/>
          </a:xfrm>
          <a:prstGeom prst="rect">
            <a:avLst/>
          </a:prstGeom>
          <a:noFill/>
        </p:spPr>
        <p:txBody>
          <a:bodyPr wrap="square" rtlCol="0">
            <a:spAutoFit/>
          </a:bodyPr>
          <a:lstStyle/>
          <a:p>
            <a:pPr algn="ctr"/>
            <a:r>
              <a:rPr lang="en-US" sz="2000" dirty="0"/>
              <a:t>F2</a:t>
            </a:r>
          </a:p>
        </p:txBody>
      </p:sp>
      <p:cxnSp>
        <p:nvCxnSpPr>
          <p:cNvPr id="8" name="Straight Connector 7">
            <a:extLst>
              <a:ext uri="{FF2B5EF4-FFF2-40B4-BE49-F238E27FC236}">
                <a16:creationId xmlns:a16="http://schemas.microsoft.com/office/drawing/2014/main" id="{0BD1B2CB-C571-4055-80B1-64F90D22B03C}"/>
              </a:ext>
            </a:extLst>
          </p:cNvPr>
          <p:cNvCxnSpPr>
            <a:cxnSpLocks/>
          </p:cNvCxnSpPr>
          <p:nvPr/>
        </p:nvCxnSpPr>
        <p:spPr>
          <a:xfrm>
            <a:off x="9502815" y="462987"/>
            <a:ext cx="13717" cy="4191909"/>
          </a:xfrm>
          <a:prstGeom prst="line">
            <a:avLst/>
          </a:prstGeom>
          <a:ln w="12700"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9" name="Straight Connector 8">
            <a:extLst>
              <a:ext uri="{FF2B5EF4-FFF2-40B4-BE49-F238E27FC236}">
                <a16:creationId xmlns:a16="http://schemas.microsoft.com/office/drawing/2014/main" id="{D5A032A3-1D4B-4493-A641-02EA93F807AC}"/>
              </a:ext>
            </a:extLst>
          </p:cNvPr>
          <p:cNvCxnSpPr>
            <a:cxnSpLocks/>
          </p:cNvCxnSpPr>
          <p:nvPr/>
        </p:nvCxnSpPr>
        <p:spPr>
          <a:xfrm flipH="1">
            <a:off x="8507392" y="4654896"/>
            <a:ext cx="1009142" cy="0"/>
          </a:xfrm>
          <a:prstGeom prst="line">
            <a:avLst/>
          </a:prstGeom>
          <a:ln w="12700"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0" name="Straight Connector 9">
            <a:extLst>
              <a:ext uri="{FF2B5EF4-FFF2-40B4-BE49-F238E27FC236}">
                <a16:creationId xmlns:a16="http://schemas.microsoft.com/office/drawing/2014/main" id="{4DF50446-9F8C-4D19-8641-F8A3DD726233}"/>
              </a:ext>
            </a:extLst>
          </p:cNvPr>
          <p:cNvCxnSpPr>
            <a:cxnSpLocks/>
          </p:cNvCxnSpPr>
          <p:nvPr/>
        </p:nvCxnSpPr>
        <p:spPr>
          <a:xfrm>
            <a:off x="8507392" y="4654896"/>
            <a:ext cx="0" cy="329599"/>
          </a:xfrm>
          <a:prstGeom prst="line">
            <a:avLst/>
          </a:prstGeom>
          <a:ln w="12700"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1" name="Straight Connector 10">
            <a:extLst>
              <a:ext uri="{FF2B5EF4-FFF2-40B4-BE49-F238E27FC236}">
                <a16:creationId xmlns:a16="http://schemas.microsoft.com/office/drawing/2014/main" id="{CF100DE7-12D1-43FF-9EB7-038D3D0B819E}"/>
              </a:ext>
            </a:extLst>
          </p:cNvPr>
          <p:cNvCxnSpPr>
            <a:cxnSpLocks/>
          </p:cNvCxnSpPr>
          <p:nvPr/>
        </p:nvCxnSpPr>
        <p:spPr>
          <a:xfrm>
            <a:off x="8507392" y="4984495"/>
            <a:ext cx="727276" cy="324427"/>
          </a:xfrm>
          <a:prstGeom prst="line">
            <a:avLst/>
          </a:prstGeom>
          <a:ln w="12700"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2" name="Straight Connector 11">
            <a:extLst>
              <a:ext uri="{FF2B5EF4-FFF2-40B4-BE49-F238E27FC236}">
                <a16:creationId xmlns:a16="http://schemas.microsoft.com/office/drawing/2014/main" id="{ACAD022A-B6BE-44B9-A0A8-1A664BED0440}"/>
              </a:ext>
            </a:extLst>
          </p:cNvPr>
          <p:cNvCxnSpPr/>
          <p:nvPr/>
        </p:nvCxnSpPr>
        <p:spPr>
          <a:xfrm flipH="1">
            <a:off x="9145929" y="464916"/>
            <a:ext cx="356886" cy="0"/>
          </a:xfrm>
          <a:prstGeom prst="line">
            <a:avLst/>
          </a:prstGeom>
          <a:ln w="12700"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3" name="Straight Connector 12">
            <a:extLst>
              <a:ext uri="{FF2B5EF4-FFF2-40B4-BE49-F238E27FC236}">
                <a16:creationId xmlns:a16="http://schemas.microsoft.com/office/drawing/2014/main" id="{231E2D2B-D1CA-4B66-B2BB-D6D2E8391253}"/>
              </a:ext>
            </a:extLst>
          </p:cNvPr>
          <p:cNvCxnSpPr>
            <a:cxnSpLocks/>
          </p:cNvCxnSpPr>
          <p:nvPr/>
        </p:nvCxnSpPr>
        <p:spPr>
          <a:xfrm>
            <a:off x="9142071" y="462987"/>
            <a:ext cx="0" cy="489998"/>
          </a:xfrm>
          <a:prstGeom prst="line">
            <a:avLst/>
          </a:prstGeom>
          <a:ln w="12700"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4" name="Straight Connector 13">
            <a:extLst>
              <a:ext uri="{FF2B5EF4-FFF2-40B4-BE49-F238E27FC236}">
                <a16:creationId xmlns:a16="http://schemas.microsoft.com/office/drawing/2014/main" id="{F712A171-63B4-46BB-94A1-77DF48C31B1F}"/>
              </a:ext>
            </a:extLst>
          </p:cNvPr>
          <p:cNvCxnSpPr>
            <a:cxnSpLocks/>
          </p:cNvCxnSpPr>
          <p:nvPr/>
        </p:nvCxnSpPr>
        <p:spPr>
          <a:xfrm flipH="1">
            <a:off x="8067556" y="952985"/>
            <a:ext cx="167831" cy="0"/>
          </a:xfrm>
          <a:prstGeom prst="line">
            <a:avLst/>
          </a:prstGeom>
          <a:ln w="9525" cap="flat" cmpd="sng" algn="ctr">
            <a:solidFill>
              <a:schemeClr val="accent2"/>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18" name="Straight Connector 17">
            <a:extLst>
              <a:ext uri="{FF2B5EF4-FFF2-40B4-BE49-F238E27FC236}">
                <a16:creationId xmlns:a16="http://schemas.microsoft.com/office/drawing/2014/main" id="{206EB64F-85B1-4439-B021-31DB2BDD9B3C}"/>
              </a:ext>
            </a:extLst>
          </p:cNvPr>
          <p:cNvCxnSpPr>
            <a:cxnSpLocks/>
          </p:cNvCxnSpPr>
          <p:nvPr/>
        </p:nvCxnSpPr>
        <p:spPr>
          <a:xfrm flipH="1">
            <a:off x="8219103" y="952985"/>
            <a:ext cx="922968" cy="0"/>
          </a:xfrm>
          <a:prstGeom prst="line">
            <a:avLst/>
          </a:prstGeom>
          <a:ln w="12700"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9" name="Oval 18">
            <a:extLst>
              <a:ext uri="{FF2B5EF4-FFF2-40B4-BE49-F238E27FC236}">
                <a16:creationId xmlns:a16="http://schemas.microsoft.com/office/drawing/2014/main" id="{A6CBA486-E22E-4C4C-9F54-A9E11EB5E155}"/>
              </a:ext>
            </a:extLst>
          </p:cNvPr>
          <p:cNvSpPr/>
          <p:nvPr/>
        </p:nvSpPr>
        <p:spPr>
          <a:xfrm>
            <a:off x="9167418" y="5225067"/>
            <a:ext cx="130194" cy="138714"/>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0" name="Title 1">
            <a:extLst>
              <a:ext uri="{FF2B5EF4-FFF2-40B4-BE49-F238E27FC236}">
                <a16:creationId xmlns:a16="http://schemas.microsoft.com/office/drawing/2014/main" id="{5FDB8F92-8ED7-40A6-AA19-8D9C61DB5935}"/>
              </a:ext>
            </a:extLst>
          </p:cNvPr>
          <p:cNvSpPr txBox="1">
            <a:spLocks/>
          </p:cNvSpPr>
          <p:nvPr/>
        </p:nvSpPr>
        <p:spPr>
          <a:xfrm>
            <a:off x="357779" y="6267458"/>
            <a:ext cx="10328622" cy="34859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800" kern="1200">
                <a:solidFill>
                  <a:srgbClr val="7E7D7E"/>
                </a:solidFill>
                <a:latin typeface="HelveticaNeueLT Std Med Cn" panose="020B0606030502030204" pitchFamily="34" charset="0"/>
                <a:ea typeface="+mj-ea"/>
                <a:cs typeface="+mj-cs"/>
              </a:defRPr>
            </a:lvl1pPr>
          </a:lstStyle>
          <a:p>
            <a:r>
              <a:rPr lang="en-US" dirty="0"/>
              <a:t>Door Hierarchy – 45 Min. Fire Door in Smoke Barrier</a:t>
            </a:r>
          </a:p>
        </p:txBody>
      </p:sp>
      <p:grpSp>
        <p:nvGrpSpPr>
          <p:cNvPr id="23" name="Group 22">
            <a:extLst>
              <a:ext uri="{FF2B5EF4-FFF2-40B4-BE49-F238E27FC236}">
                <a16:creationId xmlns:a16="http://schemas.microsoft.com/office/drawing/2014/main" id="{74A7CEF0-4112-47F4-8091-681074B001CE}"/>
              </a:ext>
            </a:extLst>
          </p:cNvPr>
          <p:cNvGrpSpPr/>
          <p:nvPr/>
        </p:nvGrpSpPr>
        <p:grpSpPr>
          <a:xfrm>
            <a:off x="5659427" y="3780899"/>
            <a:ext cx="2513358" cy="2172995"/>
            <a:chOff x="5334891" y="1932855"/>
            <a:chExt cx="2513358" cy="2172995"/>
          </a:xfrm>
        </p:grpSpPr>
        <p:pic>
          <p:nvPicPr>
            <p:cNvPr id="24" name="Picture 23">
              <a:extLst>
                <a:ext uri="{FF2B5EF4-FFF2-40B4-BE49-F238E27FC236}">
                  <a16:creationId xmlns:a16="http://schemas.microsoft.com/office/drawing/2014/main" id="{034F4AF9-052A-4E67-AE29-BA313A9BA5D3}"/>
                </a:ext>
              </a:extLst>
            </p:cNvPr>
            <p:cNvPicPr>
              <a:picLocks noChangeAspect="1"/>
            </p:cNvPicPr>
            <p:nvPr/>
          </p:nvPicPr>
          <p:blipFill rotWithShape="1">
            <a:blip r:embed="rId3"/>
            <a:srcRect l="39301" t="39863" r="51904" b="51873"/>
            <a:stretch/>
          </p:blipFill>
          <p:spPr>
            <a:xfrm>
              <a:off x="5334891" y="2537366"/>
              <a:ext cx="2337216" cy="1568484"/>
            </a:xfrm>
            <a:prstGeom prst="rect">
              <a:avLst/>
            </a:prstGeom>
          </p:spPr>
        </p:pic>
        <p:sp>
          <p:nvSpPr>
            <p:cNvPr id="25" name="Title 1">
              <a:extLst>
                <a:ext uri="{FF2B5EF4-FFF2-40B4-BE49-F238E27FC236}">
                  <a16:creationId xmlns:a16="http://schemas.microsoft.com/office/drawing/2014/main" id="{832492B9-268E-4019-827F-7FDE7DB0F8B5}"/>
                </a:ext>
              </a:extLst>
            </p:cNvPr>
            <p:cNvSpPr txBox="1">
              <a:spLocks/>
            </p:cNvSpPr>
            <p:nvPr/>
          </p:nvSpPr>
          <p:spPr>
            <a:xfrm>
              <a:off x="5515046" y="1932855"/>
              <a:ext cx="2333203" cy="66467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800" kern="1200">
                  <a:solidFill>
                    <a:srgbClr val="7E7D7E"/>
                  </a:solidFill>
                  <a:latin typeface="HelveticaNeueLT Std Med Cn" panose="020B0606030502030204" pitchFamily="34" charset="0"/>
                  <a:ea typeface="+mj-ea"/>
                  <a:cs typeface="+mj-cs"/>
                </a:defRPr>
              </a:lvl1pPr>
            </a:lstStyle>
            <a:p>
              <a:pPr>
                <a:lnSpc>
                  <a:spcPct val="100000"/>
                </a:lnSpc>
              </a:pPr>
              <a:r>
                <a:rPr lang="en-US" sz="1600" u="heavy" spc="100" dirty="0">
                  <a:solidFill>
                    <a:schemeClr val="bg2">
                      <a:lumMod val="25000"/>
                    </a:schemeClr>
                  </a:solidFill>
                  <a:uFill>
                    <a:solidFill>
                      <a:srgbClr val="FFDD47"/>
                    </a:solidFill>
                  </a:uFill>
                  <a:ea typeface="+mn-ea"/>
                  <a:cs typeface="Arial" panose="020B0604020202020204" pitchFamily="34" charset="0"/>
                </a:rPr>
                <a:t>FIRE &amp; SMOKE PROTECTION FEATURES</a:t>
              </a:r>
            </a:p>
          </p:txBody>
        </p:sp>
      </p:grpSp>
      <p:sp>
        <p:nvSpPr>
          <p:cNvPr id="27" name="Title 1">
            <a:extLst>
              <a:ext uri="{FF2B5EF4-FFF2-40B4-BE49-F238E27FC236}">
                <a16:creationId xmlns:a16="http://schemas.microsoft.com/office/drawing/2014/main" id="{F1757C19-B265-422F-BD67-9FF60B73EE85}"/>
              </a:ext>
            </a:extLst>
          </p:cNvPr>
          <p:cNvSpPr txBox="1">
            <a:spLocks/>
          </p:cNvSpPr>
          <p:nvPr/>
        </p:nvSpPr>
        <p:spPr>
          <a:xfrm>
            <a:off x="1120848" y="4396812"/>
            <a:ext cx="3422837" cy="864351"/>
          </a:xfrm>
          <a:prstGeom prst="rect">
            <a:avLst/>
          </a:prstGeom>
          <a:solidFill>
            <a:srgbClr val="FFFFFF"/>
          </a:solidFill>
        </p:spPr>
        <p:txBody>
          <a:bodyPr vert="horz" lIns="91440" tIns="45720" rIns="91440" bIns="45720" rtlCol="0" anchor="ctr">
            <a:noAutofit/>
          </a:bodyPr>
          <a:lstStyle>
            <a:lvl1pPr algn="l" defTabSz="914400" rtl="0" eaLnBrk="1" latinLnBrk="0" hangingPunct="1">
              <a:lnSpc>
                <a:spcPct val="90000"/>
              </a:lnSpc>
              <a:spcBef>
                <a:spcPct val="0"/>
              </a:spcBef>
              <a:buNone/>
              <a:defRPr sz="2800" kern="1200">
                <a:solidFill>
                  <a:srgbClr val="7E7D7E"/>
                </a:solidFill>
                <a:latin typeface="HelveticaNeueLT Std Med Cn" panose="020B0606030502030204" pitchFamily="34" charset="0"/>
                <a:ea typeface="+mj-ea"/>
                <a:cs typeface="+mj-cs"/>
              </a:defRPr>
            </a:lvl1pPr>
          </a:lstStyle>
          <a:p>
            <a:pPr>
              <a:lnSpc>
                <a:spcPct val="100000"/>
              </a:lnSpc>
            </a:pPr>
            <a:r>
              <a:rPr lang="en-US" sz="2000" spc="60" dirty="0">
                <a:solidFill>
                  <a:schemeClr val="bg2">
                    <a:lumMod val="25000"/>
                  </a:schemeClr>
                </a:solidFill>
                <a:uFill>
                  <a:solidFill>
                    <a:srgbClr val="FFDD47"/>
                  </a:solidFill>
                </a:uFill>
                <a:latin typeface="HelveticaNeueLT Std Lt Cn" panose="020B0406020202030204" pitchFamily="34" charset="0"/>
                <a:ea typeface="+mn-ea"/>
                <a:cs typeface="Arial" panose="020B0604020202020204" pitchFamily="34" charset="0"/>
              </a:rPr>
              <a:t>45 MIN. FIRE DOOR</a:t>
            </a:r>
          </a:p>
          <a:p>
            <a:pPr>
              <a:lnSpc>
                <a:spcPct val="100000"/>
              </a:lnSpc>
            </a:pPr>
            <a:r>
              <a:rPr lang="en-US" sz="2000" spc="60" dirty="0">
                <a:solidFill>
                  <a:schemeClr val="bg2">
                    <a:lumMod val="25000"/>
                  </a:schemeClr>
                </a:solidFill>
                <a:uFill>
                  <a:solidFill>
                    <a:srgbClr val="FFDD47"/>
                  </a:solidFill>
                </a:uFill>
                <a:latin typeface="HelveticaNeueLT Std Lt Cn" panose="020B0406020202030204" pitchFamily="34" charset="0"/>
                <a:ea typeface="+mn-ea"/>
                <a:cs typeface="Arial" panose="020B0604020202020204" pitchFamily="34" charset="0"/>
              </a:rPr>
              <a:t>IN SMOKE BARRIER</a:t>
            </a:r>
          </a:p>
        </p:txBody>
      </p:sp>
      <p:sp>
        <p:nvSpPr>
          <p:cNvPr id="2" name="Rectangle 1">
            <a:extLst>
              <a:ext uri="{FF2B5EF4-FFF2-40B4-BE49-F238E27FC236}">
                <a16:creationId xmlns:a16="http://schemas.microsoft.com/office/drawing/2014/main" id="{7C7A64EF-77CD-49D8-9B17-CAAEADCCD35D}"/>
              </a:ext>
            </a:extLst>
          </p:cNvPr>
          <p:cNvSpPr/>
          <p:nvPr/>
        </p:nvSpPr>
        <p:spPr>
          <a:xfrm>
            <a:off x="2158157" y="4164637"/>
            <a:ext cx="2790870" cy="23217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AA31F96D-ADEE-4B40-894A-F860308F16AE}"/>
              </a:ext>
            </a:extLst>
          </p:cNvPr>
          <p:cNvSpPr/>
          <p:nvPr/>
        </p:nvSpPr>
        <p:spPr>
          <a:xfrm>
            <a:off x="550875" y="4445570"/>
            <a:ext cx="533276" cy="530254"/>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9973ABF1-714F-4A4F-B1F0-867D31877D73}"/>
              </a:ext>
            </a:extLst>
          </p:cNvPr>
          <p:cNvSpPr txBox="1"/>
          <p:nvPr/>
        </p:nvSpPr>
        <p:spPr>
          <a:xfrm>
            <a:off x="476044" y="4385410"/>
            <a:ext cx="686691" cy="646331"/>
          </a:xfrm>
          <a:prstGeom prst="rect">
            <a:avLst/>
          </a:prstGeom>
          <a:noFill/>
        </p:spPr>
        <p:txBody>
          <a:bodyPr wrap="square" rtlCol="0">
            <a:spAutoFit/>
          </a:bodyPr>
          <a:lstStyle/>
          <a:p>
            <a:pPr algn="ctr"/>
            <a:r>
              <a:rPr lang="en-US" sz="3600" dirty="0">
                <a:latin typeface="HelveticaNeueLT Std Lt Cn" panose="020B0406020202030204" pitchFamily="34" charset="0"/>
              </a:rPr>
              <a:t>F2</a:t>
            </a:r>
          </a:p>
        </p:txBody>
      </p:sp>
    </p:spTree>
    <p:extLst>
      <p:ext uri="{BB962C8B-B14F-4D97-AF65-F5344CB8AC3E}">
        <p14:creationId xmlns:p14="http://schemas.microsoft.com/office/powerpoint/2010/main" val="815262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252F925-23DD-430D-9275-7F5D4257C0A6}"/>
              </a:ext>
            </a:extLst>
          </p:cNvPr>
          <p:cNvPicPr>
            <a:picLocks noChangeAspect="1"/>
          </p:cNvPicPr>
          <p:nvPr/>
        </p:nvPicPr>
        <p:blipFill rotWithShape="1">
          <a:blip r:embed="rId2"/>
          <a:srcRect l="16895" t="18134" r="37012" b="32250"/>
          <a:stretch/>
        </p:blipFill>
        <p:spPr>
          <a:xfrm>
            <a:off x="0" y="-64942"/>
            <a:ext cx="9647830" cy="6922942"/>
          </a:xfrm>
          <a:prstGeom prst="rect">
            <a:avLst/>
          </a:prstGeom>
        </p:spPr>
      </p:pic>
      <p:pic>
        <p:nvPicPr>
          <p:cNvPr id="16" name="Picture 15">
            <a:extLst>
              <a:ext uri="{FF2B5EF4-FFF2-40B4-BE49-F238E27FC236}">
                <a16:creationId xmlns:a16="http://schemas.microsoft.com/office/drawing/2014/main" id="{334F3B88-A42B-4E07-9EB2-AF37540A80FB}"/>
              </a:ext>
            </a:extLst>
          </p:cNvPr>
          <p:cNvPicPr>
            <a:picLocks noChangeAspect="1"/>
          </p:cNvPicPr>
          <p:nvPr/>
        </p:nvPicPr>
        <p:blipFill>
          <a:blip r:embed="rId3"/>
          <a:stretch>
            <a:fillRect/>
          </a:stretch>
        </p:blipFill>
        <p:spPr>
          <a:xfrm>
            <a:off x="9087650" y="1049158"/>
            <a:ext cx="1011952" cy="1011952"/>
          </a:xfrm>
          <a:prstGeom prst="rect">
            <a:avLst/>
          </a:prstGeom>
        </p:spPr>
      </p:pic>
      <p:sp>
        <p:nvSpPr>
          <p:cNvPr id="17" name="Text Placeholder 7">
            <a:extLst>
              <a:ext uri="{FF2B5EF4-FFF2-40B4-BE49-F238E27FC236}">
                <a16:creationId xmlns:a16="http://schemas.microsoft.com/office/drawing/2014/main" id="{E8E8EE6D-335C-4FED-9281-B44CE86EBEA1}"/>
              </a:ext>
            </a:extLst>
          </p:cNvPr>
          <p:cNvSpPr txBox="1">
            <a:spLocks/>
          </p:cNvSpPr>
          <p:nvPr/>
        </p:nvSpPr>
        <p:spPr>
          <a:xfrm>
            <a:off x="9708613" y="2469041"/>
            <a:ext cx="2415302" cy="1433603"/>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000" dirty="0">
                <a:solidFill>
                  <a:srgbClr val="7E7D7E"/>
                </a:solidFill>
                <a:latin typeface="HelveticaNeueLT Std Med Cn" panose="020B0606030502030204" pitchFamily="34" charset="0"/>
                <a:ea typeface="+mj-ea"/>
                <a:cs typeface="+mj-cs"/>
              </a:rPr>
              <a:t>Doors and Hardware for Healthcare</a:t>
            </a:r>
          </a:p>
        </p:txBody>
      </p:sp>
      <p:sp>
        <p:nvSpPr>
          <p:cNvPr id="5" name="Slide Number Placeholder 2">
            <a:extLst>
              <a:ext uri="{FF2B5EF4-FFF2-40B4-BE49-F238E27FC236}">
                <a16:creationId xmlns:a16="http://schemas.microsoft.com/office/drawing/2014/main" id="{E352CDC0-FF5C-4B43-98E2-66B01C5C8420}"/>
              </a:ext>
            </a:extLst>
          </p:cNvPr>
          <p:cNvSpPr txBox="1">
            <a:spLocks/>
          </p:cNvSpPr>
          <p:nvPr/>
        </p:nvSpPr>
        <p:spPr>
          <a:xfrm>
            <a:off x="10162150" y="6359080"/>
            <a:ext cx="1567009"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p </a:t>
            </a:r>
            <a:fld id="{D48DF834-3ED9-430A-B51F-30D54AEDC26A}" type="slidenum">
              <a:rPr lang="en-US" smtClean="0"/>
              <a:pPr/>
              <a:t>3</a:t>
            </a:fld>
            <a:endParaRPr lang="en-US" dirty="0"/>
          </a:p>
        </p:txBody>
      </p:sp>
    </p:spTree>
    <p:extLst>
      <p:ext uri="{BB962C8B-B14F-4D97-AF65-F5344CB8AC3E}">
        <p14:creationId xmlns:p14="http://schemas.microsoft.com/office/powerpoint/2010/main" val="207889440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CE04C6-D72F-4A1B-874F-3954700D1BAC}"/>
              </a:ext>
            </a:extLst>
          </p:cNvPr>
          <p:cNvSpPr>
            <a:spLocks noGrp="1"/>
          </p:cNvSpPr>
          <p:nvPr>
            <p:ph type="title"/>
          </p:nvPr>
        </p:nvSpPr>
        <p:spPr/>
        <p:txBody>
          <a:bodyPr/>
          <a:lstStyle/>
          <a:p>
            <a:r>
              <a:rPr lang="en-US" dirty="0"/>
              <a:t>NFPA 80 – Requirements </a:t>
            </a:r>
          </a:p>
        </p:txBody>
      </p:sp>
      <p:sp>
        <p:nvSpPr>
          <p:cNvPr id="3" name="Slide Number Placeholder 2">
            <a:extLst>
              <a:ext uri="{FF2B5EF4-FFF2-40B4-BE49-F238E27FC236}">
                <a16:creationId xmlns:a16="http://schemas.microsoft.com/office/drawing/2014/main" id="{863D09DA-08A5-4AD3-BC82-7E9E2FC0183B}"/>
              </a:ext>
            </a:extLst>
          </p:cNvPr>
          <p:cNvSpPr>
            <a:spLocks noGrp="1"/>
          </p:cNvSpPr>
          <p:nvPr>
            <p:ph type="sldNum" sz="quarter" idx="12"/>
          </p:nvPr>
        </p:nvSpPr>
        <p:spPr/>
        <p:txBody>
          <a:bodyPr/>
          <a:lstStyle/>
          <a:p>
            <a:r>
              <a:rPr lang="en-US"/>
              <a:t>p </a:t>
            </a:r>
            <a:fld id="{D48DF834-3ED9-430A-B51F-30D54AEDC26A}" type="slidenum">
              <a:rPr lang="en-US" smtClean="0"/>
              <a:pPr/>
              <a:t>30</a:t>
            </a:fld>
            <a:endParaRPr lang="en-US" dirty="0"/>
          </a:p>
        </p:txBody>
      </p:sp>
      <p:sp>
        <p:nvSpPr>
          <p:cNvPr id="4" name="Text Placeholder 3">
            <a:extLst>
              <a:ext uri="{FF2B5EF4-FFF2-40B4-BE49-F238E27FC236}">
                <a16:creationId xmlns:a16="http://schemas.microsoft.com/office/drawing/2014/main" id="{E5638167-F32B-4E95-BA39-521DF5A17FC2}"/>
              </a:ext>
            </a:extLst>
          </p:cNvPr>
          <p:cNvSpPr>
            <a:spLocks noGrp="1"/>
          </p:cNvSpPr>
          <p:nvPr>
            <p:ph type="body" sz="quarter" idx="13"/>
          </p:nvPr>
        </p:nvSpPr>
        <p:spPr>
          <a:xfrm>
            <a:off x="7309191" y="773254"/>
            <a:ext cx="4390314" cy="5146283"/>
          </a:xfrm>
        </p:spPr>
        <p:txBody>
          <a:bodyPr/>
          <a:lstStyle/>
          <a:p>
            <a:pPr marL="0" indent="0">
              <a:buNone/>
            </a:pPr>
            <a:r>
              <a:rPr lang="en-US" sz="1900" u="heavy" dirty="0">
                <a:uFill>
                  <a:solidFill>
                    <a:srgbClr val="FFDD47"/>
                  </a:solidFill>
                </a:uFill>
                <a:latin typeface="HelveticaNeueLT Std Med Cn" panose="020B0606030502030204" pitchFamily="34" charset="0"/>
              </a:rPr>
              <a:t>NFPA 80 (2010) 4.8.4 Clearance</a:t>
            </a:r>
          </a:p>
          <a:p>
            <a:r>
              <a:rPr lang="en-US" sz="1900" dirty="0">
                <a:latin typeface="HelveticaNeueLT Std Med Cn" panose="020B0606030502030204" pitchFamily="34" charset="0"/>
              </a:rPr>
              <a:t>4.8.4.1</a:t>
            </a:r>
            <a:r>
              <a:rPr lang="en-US" sz="1900" dirty="0"/>
              <a:t>  The clearance under the bottom of a door shall be a maximum of ¾ in. (19 mm).</a:t>
            </a:r>
          </a:p>
          <a:p>
            <a:r>
              <a:rPr lang="en-US" sz="1900" dirty="0">
                <a:latin typeface="HelveticaNeueLT Std Med Cn" panose="020B0606030502030204" pitchFamily="34" charset="0"/>
              </a:rPr>
              <a:t>4.8.4.2</a:t>
            </a:r>
            <a:r>
              <a:rPr lang="en-US" sz="1900" dirty="0"/>
              <a:t>  Where the bottom of the door is more than 38 in. (965 mm) above the finished door, the maximum clearance shall not exceed 3/8 in. (9.5 mm) or as specified by the manufacturer’s label service procedure.</a:t>
            </a:r>
          </a:p>
          <a:p>
            <a:pPr marL="0" indent="0">
              <a:spcBef>
                <a:spcPts val="1600"/>
              </a:spcBef>
              <a:buNone/>
            </a:pPr>
            <a:r>
              <a:rPr lang="en-US" sz="1900" u="heavy" dirty="0">
                <a:uFill>
                  <a:solidFill>
                    <a:srgbClr val="FFDD47"/>
                  </a:solidFill>
                </a:uFill>
                <a:latin typeface="HelveticaNeueLT Std Med Cn" panose="020B0606030502030204" pitchFamily="34" charset="0"/>
              </a:rPr>
              <a:t>NFPA 80 (2010) 6.3.1.7* Clearances</a:t>
            </a:r>
          </a:p>
          <a:p>
            <a:r>
              <a:rPr lang="en-US" sz="1900" dirty="0">
                <a:latin typeface="HelveticaNeueLT Std Med Cn" panose="020B0606030502030204" pitchFamily="34" charset="0"/>
              </a:rPr>
              <a:t>6.3.1.7.1</a:t>
            </a:r>
            <a:r>
              <a:rPr lang="en-US" sz="1900" dirty="0"/>
              <a:t>  The clearances between the top and vertical edges of the door and the frame, and the meeting edges of doors swinging in pairs, shall be 1/8 in. ±1/16 in. (3.18 mm ±1.59 mm) for steel doors and shall not exceed 1/8 in. (3.18 mm) for wood doors</a:t>
            </a:r>
          </a:p>
          <a:p>
            <a:r>
              <a:rPr lang="en-US" sz="1900" dirty="0">
                <a:latin typeface="HelveticaNeueLT Std Med Cn" panose="020B0606030502030204" pitchFamily="34" charset="0"/>
              </a:rPr>
              <a:t>6.3.1.7.2</a:t>
            </a:r>
            <a:r>
              <a:rPr lang="en-US" sz="1900" dirty="0"/>
              <a:t>  Clearances shall be measured from the pull face of the door(s).</a:t>
            </a:r>
          </a:p>
        </p:txBody>
      </p:sp>
      <p:graphicFrame>
        <p:nvGraphicFramePr>
          <p:cNvPr id="8" name="Table 7">
            <a:extLst>
              <a:ext uri="{FF2B5EF4-FFF2-40B4-BE49-F238E27FC236}">
                <a16:creationId xmlns:a16="http://schemas.microsoft.com/office/drawing/2014/main" id="{C3797345-C857-42CF-B343-46BC55579BD1}"/>
              </a:ext>
            </a:extLst>
          </p:cNvPr>
          <p:cNvGraphicFramePr>
            <a:graphicFrameLocks noGrp="1"/>
          </p:cNvGraphicFramePr>
          <p:nvPr>
            <p:extLst>
              <p:ext uri="{D42A27DB-BD31-4B8C-83A1-F6EECF244321}">
                <p14:modId xmlns:p14="http://schemas.microsoft.com/office/powerpoint/2010/main" val="4042281932"/>
              </p:ext>
            </p:extLst>
          </p:nvPr>
        </p:nvGraphicFramePr>
        <p:xfrm>
          <a:off x="529389" y="4581897"/>
          <a:ext cx="6316578" cy="1112520"/>
        </p:xfrm>
        <a:graphic>
          <a:graphicData uri="http://schemas.openxmlformats.org/drawingml/2006/table">
            <a:tbl>
              <a:tblPr firstRow="1" bandRow="1">
                <a:tableStyleId>{F2DE63D5-997A-4646-A377-4702673A728D}</a:tableStyleId>
              </a:tblPr>
              <a:tblGrid>
                <a:gridCol w="1840832">
                  <a:extLst>
                    <a:ext uri="{9D8B030D-6E8A-4147-A177-3AD203B41FA5}">
                      <a16:colId xmlns:a16="http://schemas.microsoft.com/office/drawing/2014/main" val="2779702155"/>
                    </a:ext>
                  </a:extLst>
                </a:gridCol>
                <a:gridCol w="2815390">
                  <a:extLst>
                    <a:ext uri="{9D8B030D-6E8A-4147-A177-3AD203B41FA5}">
                      <a16:colId xmlns:a16="http://schemas.microsoft.com/office/drawing/2014/main" val="2087542031"/>
                    </a:ext>
                  </a:extLst>
                </a:gridCol>
                <a:gridCol w="1660356">
                  <a:extLst>
                    <a:ext uri="{9D8B030D-6E8A-4147-A177-3AD203B41FA5}">
                      <a16:colId xmlns:a16="http://schemas.microsoft.com/office/drawing/2014/main" val="1542649559"/>
                    </a:ext>
                  </a:extLst>
                </a:gridCol>
              </a:tblGrid>
              <a:tr h="370840">
                <a:tc>
                  <a:txBody>
                    <a:bodyPr/>
                    <a:lstStyle/>
                    <a:p>
                      <a:pPr algn="ctr"/>
                      <a:r>
                        <a:rPr lang="en-US" sz="1800" kern="1200" dirty="0">
                          <a:solidFill>
                            <a:schemeClr val="tx1">
                              <a:lumMod val="65000"/>
                              <a:lumOff val="35000"/>
                            </a:schemeClr>
                          </a:solidFill>
                          <a:latin typeface="HelveticaNeueLT Std Lt Cn" panose="020B0406020202030204" pitchFamily="34" charset="0"/>
                          <a:ea typeface="+mn-ea"/>
                          <a:cs typeface="Arial" panose="020B0604020202020204" pitchFamily="34" charset="0"/>
                        </a:rPr>
                        <a:t>Door Material</a:t>
                      </a:r>
                    </a:p>
                  </a:txBody>
                  <a:tcPr>
                    <a:lnR w="6350" cap="flat" cmpd="sng" algn="ctr">
                      <a:solidFill>
                        <a:schemeClr val="bg1">
                          <a:lumMod val="85000"/>
                        </a:schemeClr>
                      </a:solidFill>
                      <a:prstDash val="solid"/>
                      <a:round/>
                      <a:headEnd type="none" w="med" len="med"/>
                      <a:tailEnd type="none" w="med" len="med"/>
                    </a:ln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tx1">
                              <a:lumMod val="65000"/>
                              <a:lumOff val="35000"/>
                            </a:schemeClr>
                          </a:solidFill>
                          <a:latin typeface="HelveticaNeueLT Std Lt Cn" panose="020B0406020202030204" pitchFamily="34" charset="0"/>
                          <a:ea typeface="+mn-ea"/>
                          <a:cs typeface="Arial" panose="020B0604020202020204" pitchFamily="34" charset="0"/>
                        </a:rPr>
                        <a:t>Top / Vertical / Meeting Edge</a:t>
                      </a:r>
                    </a:p>
                  </a:txBody>
                  <a:tcP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solidFill>
                      <a:schemeClr val="bg1">
                        <a:lumMod val="85000"/>
                      </a:schemeClr>
                    </a:solidFill>
                  </a:tcPr>
                </a:tc>
                <a:tc>
                  <a:txBody>
                    <a:bodyPr/>
                    <a:lstStyle/>
                    <a:p>
                      <a:pPr algn="ctr"/>
                      <a:r>
                        <a:rPr lang="en-US" sz="1800" kern="1200" dirty="0">
                          <a:solidFill>
                            <a:schemeClr val="tx1">
                              <a:lumMod val="65000"/>
                              <a:lumOff val="35000"/>
                            </a:schemeClr>
                          </a:solidFill>
                          <a:latin typeface="HelveticaNeueLT Std Lt Cn" panose="020B0406020202030204" pitchFamily="34" charset="0"/>
                          <a:ea typeface="+mn-ea"/>
                          <a:cs typeface="Arial" panose="020B0604020202020204" pitchFamily="34" charset="0"/>
                        </a:rPr>
                        <a:t>Bottom</a:t>
                      </a:r>
                      <a:endParaRPr lang="en-US" dirty="0">
                        <a:solidFill>
                          <a:schemeClr val="tx1">
                            <a:lumMod val="65000"/>
                            <a:lumOff val="35000"/>
                          </a:schemeClr>
                        </a:solidFill>
                        <a:latin typeface="HelveticaNeueLT Std Lt Cn" panose="020B0406020202030204" pitchFamily="34" charset="0"/>
                      </a:endParaRPr>
                    </a:p>
                  </a:txBody>
                  <a:tcPr>
                    <a:lnL w="6350" cap="flat" cmpd="sng" algn="ctr">
                      <a:solidFill>
                        <a:schemeClr val="bg1">
                          <a:lumMod val="85000"/>
                        </a:schemeClr>
                      </a:solidFill>
                      <a:prstDash val="solid"/>
                      <a:round/>
                      <a:headEnd type="none" w="med" len="med"/>
                      <a:tailEnd type="none" w="med" len="med"/>
                    </a:lnL>
                    <a:solidFill>
                      <a:schemeClr val="bg1">
                        <a:lumMod val="85000"/>
                      </a:schemeClr>
                    </a:solidFill>
                  </a:tcPr>
                </a:tc>
                <a:extLst>
                  <a:ext uri="{0D108BD9-81ED-4DB2-BD59-A6C34878D82A}">
                    <a16:rowId xmlns:a16="http://schemas.microsoft.com/office/drawing/2014/main" val="1292534875"/>
                  </a:ext>
                </a:extLst>
              </a:tr>
              <a:tr h="370840">
                <a:tc>
                  <a:txBody>
                    <a:bodyPr/>
                    <a:lstStyle/>
                    <a:p>
                      <a:pPr algn="ctr"/>
                      <a:r>
                        <a:rPr lang="en-US" sz="1800" dirty="0">
                          <a:solidFill>
                            <a:schemeClr val="tx1">
                              <a:lumMod val="65000"/>
                              <a:lumOff val="35000"/>
                            </a:schemeClr>
                          </a:solidFill>
                          <a:latin typeface="HelveticaNeueLT Std Lt Cn" panose="020B0406020202030204" pitchFamily="34" charset="0"/>
                        </a:rPr>
                        <a:t>Wood</a:t>
                      </a:r>
                    </a:p>
                  </a:txBody>
                  <a:tcPr>
                    <a:lnR w="6350" cap="flat" cmpd="sng" algn="ctr">
                      <a:solidFill>
                        <a:schemeClr val="bg1">
                          <a:lumMod val="85000"/>
                        </a:schemeClr>
                      </a:solidFill>
                      <a:prstDash val="solid"/>
                      <a:round/>
                      <a:headEnd type="none" w="med" len="med"/>
                      <a:tailEnd type="none" w="med" len="med"/>
                    </a:lnR>
                  </a:tcPr>
                </a:tc>
                <a:tc>
                  <a:txBody>
                    <a:bodyPr/>
                    <a:lstStyle/>
                    <a:p>
                      <a:pPr algn="ctr"/>
                      <a:r>
                        <a:rPr lang="en-US" sz="1800" dirty="0">
                          <a:solidFill>
                            <a:schemeClr val="tx1">
                              <a:lumMod val="65000"/>
                              <a:lumOff val="35000"/>
                            </a:schemeClr>
                          </a:solidFill>
                          <a:latin typeface="HelveticaNeueLT Std Lt Cn" panose="020B0406020202030204" pitchFamily="34" charset="0"/>
                        </a:rPr>
                        <a:t>1/8 inch</a:t>
                      </a:r>
                    </a:p>
                  </a:txBody>
                  <a:tcP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tcPr>
                </a:tc>
                <a:tc>
                  <a:txBody>
                    <a:bodyPr/>
                    <a:lstStyle/>
                    <a:p>
                      <a:pPr algn="ctr"/>
                      <a:r>
                        <a:rPr lang="en-US" sz="1800" dirty="0">
                          <a:solidFill>
                            <a:schemeClr val="tx1">
                              <a:lumMod val="65000"/>
                              <a:lumOff val="35000"/>
                            </a:schemeClr>
                          </a:solidFill>
                          <a:latin typeface="HelveticaNeueLT Std Lt Cn" panose="020B0406020202030204" pitchFamily="34" charset="0"/>
                        </a:rPr>
                        <a:t>3/4 inch</a:t>
                      </a:r>
                    </a:p>
                  </a:txBody>
                  <a:tcPr>
                    <a:lnL w="6350" cap="flat" cmpd="sng" algn="ctr">
                      <a:solidFill>
                        <a:schemeClr val="bg1">
                          <a:lumMod val="85000"/>
                        </a:schemeClr>
                      </a:solidFill>
                      <a:prstDash val="solid"/>
                      <a:round/>
                      <a:headEnd type="none" w="med" len="med"/>
                      <a:tailEnd type="none" w="med" len="med"/>
                    </a:lnL>
                  </a:tcPr>
                </a:tc>
                <a:extLst>
                  <a:ext uri="{0D108BD9-81ED-4DB2-BD59-A6C34878D82A}">
                    <a16:rowId xmlns:a16="http://schemas.microsoft.com/office/drawing/2014/main" val="1697181784"/>
                  </a:ext>
                </a:extLst>
              </a:tr>
              <a:tr h="370840">
                <a:tc>
                  <a:txBody>
                    <a:bodyPr/>
                    <a:lstStyle/>
                    <a:p>
                      <a:pPr algn="ctr"/>
                      <a:r>
                        <a:rPr lang="en-US" sz="1800" dirty="0">
                          <a:solidFill>
                            <a:schemeClr val="tx1">
                              <a:lumMod val="65000"/>
                              <a:lumOff val="35000"/>
                            </a:schemeClr>
                          </a:solidFill>
                          <a:latin typeface="HelveticaNeueLT Std Lt Cn" panose="020B0406020202030204" pitchFamily="34" charset="0"/>
                        </a:rPr>
                        <a:t>Steel</a:t>
                      </a:r>
                    </a:p>
                  </a:txBody>
                  <a:tcPr>
                    <a:lnR w="6350" cap="flat" cmpd="sng" algn="ctr">
                      <a:solidFill>
                        <a:schemeClr val="bg1">
                          <a:lumMod val="85000"/>
                        </a:schemeClr>
                      </a:solidFill>
                      <a:prstDash val="solid"/>
                      <a:round/>
                      <a:headEnd type="none" w="med" len="med"/>
                      <a:tailEnd type="none" w="med" len="med"/>
                    </a:lnR>
                  </a:tcPr>
                </a:tc>
                <a:tc>
                  <a:txBody>
                    <a:bodyPr/>
                    <a:lstStyle/>
                    <a:p>
                      <a:pPr algn="ctr"/>
                      <a:r>
                        <a:rPr lang="en-US" sz="1800" dirty="0">
                          <a:solidFill>
                            <a:schemeClr val="tx1">
                              <a:lumMod val="65000"/>
                              <a:lumOff val="35000"/>
                            </a:schemeClr>
                          </a:solidFill>
                          <a:latin typeface="HelveticaNeueLT Std Lt Cn" panose="020B0406020202030204" pitchFamily="34" charset="0"/>
                        </a:rPr>
                        <a:t>1/8 inch (</a:t>
                      </a:r>
                      <a:r>
                        <a:rPr lang="en-US" sz="1800" dirty="0">
                          <a:solidFill>
                            <a:schemeClr val="tx1">
                              <a:lumMod val="65000"/>
                              <a:lumOff val="35000"/>
                            </a:schemeClr>
                          </a:solidFill>
                        </a:rPr>
                        <a:t>± 1/16 inch)</a:t>
                      </a:r>
                      <a:endParaRPr lang="en-US" sz="1800" dirty="0">
                        <a:solidFill>
                          <a:schemeClr val="tx1">
                            <a:lumMod val="65000"/>
                            <a:lumOff val="35000"/>
                          </a:schemeClr>
                        </a:solidFill>
                        <a:latin typeface="HelveticaNeueLT Std Lt Cn" panose="020B0406020202030204" pitchFamily="34" charset="0"/>
                      </a:endParaRPr>
                    </a:p>
                  </a:txBody>
                  <a:tcP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tcPr>
                </a:tc>
                <a:tc>
                  <a:txBody>
                    <a:bodyPr/>
                    <a:lstStyle/>
                    <a:p>
                      <a:pPr algn="ctr"/>
                      <a:r>
                        <a:rPr lang="en-US" sz="1800" dirty="0">
                          <a:solidFill>
                            <a:schemeClr val="tx1">
                              <a:lumMod val="65000"/>
                              <a:lumOff val="35000"/>
                            </a:schemeClr>
                          </a:solidFill>
                          <a:latin typeface="HelveticaNeueLT Std Lt Cn" panose="020B0406020202030204" pitchFamily="34" charset="0"/>
                        </a:rPr>
                        <a:t>3/4 inch</a:t>
                      </a:r>
                    </a:p>
                  </a:txBody>
                  <a:tcPr>
                    <a:lnL w="6350" cap="flat" cmpd="sng" algn="ctr">
                      <a:solidFill>
                        <a:schemeClr val="bg1">
                          <a:lumMod val="85000"/>
                        </a:schemeClr>
                      </a:solidFill>
                      <a:prstDash val="solid"/>
                      <a:round/>
                      <a:headEnd type="none" w="med" len="med"/>
                      <a:tailEnd type="none" w="med" len="med"/>
                    </a:lnL>
                  </a:tcPr>
                </a:tc>
                <a:extLst>
                  <a:ext uri="{0D108BD9-81ED-4DB2-BD59-A6C34878D82A}">
                    <a16:rowId xmlns:a16="http://schemas.microsoft.com/office/drawing/2014/main" val="10043741"/>
                  </a:ext>
                </a:extLst>
              </a:tr>
            </a:tbl>
          </a:graphicData>
        </a:graphic>
      </p:graphicFrame>
      <p:pic>
        <p:nvPicPr>
          <p:cNvPr id="10" name="Picture 9">
            <a:extLst>
              <a:ext uri="{FF2B5EF4-FFF2-40B4-BE49-F238E27FC236}">
                <a16:creationId xmlns:a16="http://schemas.microsoft.com/office/drawing/2014/main" id="{6B8AE605-FB31-4238-AF4E-F35D8F0C1E34}"/>
              </a:ext>
            </a:extLst>
          </p:cNvPr>
          <p:cNvPicPr>
            <a:picLocks noChangeAspect="1"/>
          </p:cNvPicPr>
          <p:nvPr/>
        </p:nvPicPr>
        <p:blipFill rotWithShape="1">
          <a:blip r:embed="rId2"/>
          <a:srcRect l="7078" t="9193" r="50358" b="21171"/>
          <a:stretch/>
        </p:blipFill>
        <p:spPr>
          <a:xfrm>
            <a:off x="446240" y="1372979"/>
            <a:ext cx="2833437" cy="2916175"/>
          </a:xfrm>
          <a:prstGeom prst="rect">
            <a:avLst/>
          </a:prstGeom>
        </p:spPr>
      </p:pic>
      <p:grpSp>
        <p:nvGrpSpPr>
          <p:cNvPr id="12" name="Group 11">
            <a:extLst>
              <a:ext uri="{FF2B5EF4-FFF2-40B4-BE49-F238E27FC236}">
                <a16:creationId xmlns:a16="http://schemas.microsoft.com/office/drawing/2014/main" id="{9DE7049F-CDB1-4C2E-A648-CF840361DC09}"/>
              </a:ext>
            </a:extLst>
          </p:cNvPr>
          <p:cNvGrpSpPr/>
          <p:nvPr/>
        </p:nvGrpSpPr>
        <p:grpSpPr>
          <a:xfrm>
            <a:off x="3279677" y="1588127"/>
            <a:ext cx="3774794" cy="2398459"/>
            <a:chOff x="3279677" y="1744543"/>
            <a:chExt cx="3774794" cy="2398459"/>
          </a:xfrm>
        </p:grpSpPr>
        <p:pic>
          <p:nvPicPr>
            <p:cNvPr id="9" name="Picture 8">
              <a:extLst>
                <a:ext uri="{FF2B5EF4-FFF2-40B4-BE49-F238E27FC236}">
                  <a16:creationId xmlns:a16="http://schemas.microsoft.com/office/drawing/2014/main" id="{DF80F1F2-07EF-46EC-970B-EA1D71F09BBA}"/>
                </a:ext>
              </a:extLst>
            </p:cNvPr>
            <p:cNvPicPr>
              <a:picLocks noChangeAspect="1"/>
            </p:cNvPicPr>
            <p:nvPr/>
          </p:nvPicPr>
          <p:blipFill rotWithShape="1">
            <a:blip r:embed="rId2"/>
            <a:srcRect l="51117" t="48377" r="4809" b="4650"/>
            <a:stretch/>
          </p:blipFill>
          <p:spPr>
            <a:xfrm>
              <a:off x="3477125" y="1744543"/>
              <a:ext cx="3577346" cy="2398459"/>
            </a:xfrm>
            <a:prstGeom prst="rect">
              <a:avLst/>
            </a:prstGeom>
          </p:spPr>
        </p:pic>
        <p:sp>
          <p:nvSpPr>
            <p:cNvPr id="11" name="Rectangle 10">
              <a:extLst>
                <a:ext uri="{FF2B5EF4-FFF2-40B4-BE49-F238E27FC236}">
                  <a16:creationId xmlns:a16="http://schemas.microsoft.com/office/drawing/2014/main" id="{BCC2C5EA-BF66-4AA5-99CA-64759D889CC7}"/>
                </a:ext>
              </a:extLst>
            </p:cNvPr>
            <p:cNvSpPr/>
            <p:nvPr/>
          </p:nvSpPr>
          <p:spPr>
            <a:xfrm>
              <a:off x="3279677" y="3007895"/>
              <a:ext cx="341828" cy="4211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27914917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5" name="Straight Connector 34">
            <a:extLst>
              <a:ext uri="{FF2B5EF4-FFF2-40B4-BE49-F238E27FC236}">
                <a16:creationId xmlns:a16="http://schemas.microsoft.com/office/drawing/2014/main" id="{A6F76264-DF6F-4C6C-9E22-FC1D12C26CCC}"/>
              </a:ext>
            </a:extLst>
          </p:cNvPr>
          <p:cNvCxnSpPr>
            <a:cxnSpLocks/>
            <a:stCxn id="53" idx="0"/>
          </p:cNvCxnSpPr>
          <p:nvPr/>
        </p:nvCxnSpPr>
        <p:spPr>
          <a:xfrm flipH="1" flipV="1">
            <a:off x="2568442" y="5340062"/>
            <a:ext cx="6292538" cy="19602"/>
          </a:xfrm>
          <a:prstGeom prst="line">
            <a:avLst/>
          </a:prstGeom>
          <a:ln w="2540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3" name="Slide Number Placeholder 2">
            <a:extLst>
              <a:ext uri="{FF2B5EF4-FFF2-40B4-BE49-F238E27FC236}">
                <a16:creationId xmlns:a16="http://schemas.microsoft.com/office/drawing/2014/main" id="{4D48BC4A-890E-43C7-A28F-CE4836BB3100}"/>
              </a:ext>
            </a:extLst>
          </p:cNvPr>
          <p:cNvSpPr>
            <a:spLocks noGrp="1"/>
          </p:cNvSpPr>
          <p:nvPr>
            <p:ph type="sldNum" sz="quarter" idx="12"/>
          </p:nvPr>
        </p:nvSpPr>
        <p:spPr/>
        <p:txBody>
          <a:bodyPr/>
          <a:lstStyle/>
          <a:p>
            <a:r>
              <a:rPr lang="en-US" dirty="0"/>
              <a:t>p </a:t>
            </a:r>
            <a:fld id="{D48DF834-3ED9-430A-B51F-30D54AEDC26A}" type="slidenum">
              <a:rPr lang="en-US" smtClean="0"/>
              <a:t>31</a:t>
            </a:fld>
            <a:endParaRPr lang="en-US" dirty="0"/>
          </a:p>
        </p:txBody>
      </p:sp>
      <p:sp>
        <p:nvSpPr>
          <p:cNvPr id="5" name="Title 1">
            <a:extLst>
              <a:ext uri="{FF2B5EF4-FFF2-40B4-BE49-F238E27FC236}">
                <a16:creationId xmlns:a16="http://schemas.microsoft.com/office/drawing/2014/main" id="{6C48B4DC-A856-4200-BAF4-6C907F066127}"/>
              </a:ext>
            </a:extLst>
          </p:cNvPr>
          <p:cNvSpPr txBox="1">
            <a:spLocks/>
          </p:cNvSpPr>
          <p:nvPr/>
        </p:nvSpPr>
        <p:spPr>
          <a:xfrm>
            <a:off x="357779" y="6267458"/>
            <a:ext cx="10328622" cy="34859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800" kern="1200">
                <a:solidFill>
                  <a:srgbClr val="7E7D7E"/>
                </a:solidFill>
                <a:latin typeface="HelveticaNeueLT Std Med Cn" panose="020B0606030502030204" pitchFamily="34" charset="0"/>
                <a:ea typeface="+mj-ea"/>
                <a:cs typeface="+mj-cs"/>
              </a:defRPr>
            </a:lvl1pPr>
          </a:lstStyle>
          <a:p>
            <a:r>
              <a:rPr lang="en-US" dirty="0"/>
              <a:t>Door Inspection and Maintenance</a:t>
            </a:r>
          </a:p>
        </p:txBody>
      </p:sp>
      <p:sp>
        <p:nvSpPr>
          <p:cNvPr id="8" name="Title 1">
            <a:extLst>
              <a:ext uri="{FF2B5EF4-FFF2-40B4-BE49-F238E27FC236}">
                <a16:creationId xmlns:a16="http://schemas.microsoft.com/office/drawing/2014/main" id="{FD6664F6-5D98-4B3A-AE84-76B519215422}"/>
              </a:ext>
            </a:extLst>
          </p:cNvPr>
          <p:cNvSpPr txBox="1">
            <a:spLocks/>
          </p:cNvSpPr>
          <p:nvPr/>
        </p:nvSpPr>
        <p:spPr>
          <a:xfrm>
            <a:off x="1196840" y="677323"/>
            <a:ext cx="8667341" cy="322489"/>
          </a:xfrm>
          <a:prstGeom prst="rect">
            <a:avLst/>
          </a:prstGeom>
          <a:solidFill>
            <a:srgbClr val="FFFFFF"/>
          </a:solidFill>
        </p:spPr>
        <p:txBody>
          <a:bodyPr vert="horz" lIns="91440" tIns="45720" rIns="91440" bIns="45720" rtlCol="0" anchor="ctr">
            <a:noAutofit/>
          </a:bodyPr>
          <a:lstStyle>
            <a:lvl1pPr algn="l" defTabSz="914400" rtl="0" eaLnBrk="1" latinLnBrk="0" hangingPunct="1">
              <a:lnSpc>
                <a:spcPct val="90000"/>
              </a:lnSpc>
              <a:spcBef>
                <a:spcPct val="0"/>
              </a:spcBef>
              <a:buNone/>
              <a:defRPr sz="2800" kern="1200">
                <a:solidFill>
                  <a:srgbClr val="7E7D7E"/>
                </a:solidFill>
                <a:latin typeface="HelveticaNeueLT Std Med Cn" panose="020B0606030502030204" pitchFamily="34" charset="0"/>
                <a:ea typeface="+mj-ea"/>
                <a:cs typeface="+mj-cs"/>
              </a:defRPr>
            </a:lvl1pPr>
          </a:lstStyle>
          <a:p>
            <a:pPr>
              <a:lnSpc>
                <a:spcPct val="100000"/>
              </a:lnSpc>
            </a:pPr>
            <a:r>
              <a:rPr lang="en-US" sz="2400" spc="60" dirty="0">
                <a:solidFill>
                  <a:srgbClr val="007396"/>
                </a:solidFill>
                <a:uFill>
                  <a:solidFill>
                    <a:srgbClr val="FFDD47"/>
                  </a:solidFill>
                </a:uFill>
                <a:latin typeface="HelveticaNeueLT Std Lt Cn" panose="020B0406020202030204" pitchFamily="34" charset="0"/>
                <a:ea typeface="+mn-ea"/>
                <a:cs typeface="Arial" panose="020B0604020202020204" pitchFamily="34" charset="0"/>
              </a:rPr>
              <a:t>Top Reasons for LS.02.01.10 and LS.02.01.30 Door Failures </a:t>
            </a:r>
          </a:p>
        </p:txBody>
      </p:sp>
      <p:sp>
        <p:nvSpPr>
          <p:cNvPr id="11" name="Text Placeholder 3">
            <a:extLst>
              <a:ext uri="{FF2B5EF4-FFF2-40B4-BE49-F238E27FC236}">
                <a16:creationId xmlns:a16="http://schemas.microsoft.com/office/drawing/2014/main" id="{968F4136-97C4-4328-A6FA-C714A9E8759D}"/>
              </a:ext>
            </a:extLst>
          </p:cNvPr>
          <p:cNvSpPr txBox="1">
            <a:spLocks/>
          </p:cNvSpPr>
          <p:nvPr/>
        </p:nvSpPr>
        <p:spPr>
          <a:xfrm>
            <a:off x="970547" y="1523116"/>
            <a:ext cx="1544051" cy="3615739"/>
          </a:xfrm>
          <a:prstGeom prst="rect">
            <a:avLst/>
          </a:prstGeom>
        </p:spPr>
        <p:txBody>
          <a:bodyPr/>
          <a:lstStyle>
            <a:lvl1pPr marL="228600" indent="-228600" algn="l" defTabSz="914400" rtl="0" eaLnBrk="1" latinLnBrk="0" hangingPunct="1">
              <a:lnSpc>
                <a:spcPct val="90000"/>
              </a:lnSpc>
              <a:spcBef>
                <a:spcPts val="1000"/>
              </a:spcBef>
              <a:buClr>
                <a:srgbClr val="7E7D7E"/>
              </a:buClr>
              <a:buSzPct val="90000"/>
              <a:buFont typeface="Wingdings" panose="05000000000000000000" pitchFamily="2" charset="2"/>
              <a:buChar char="§"/>
              <a:defRPr sz="2400" kern="1200">
                <a:solidFill>
                  <a:schemeClr val="bg2">
                    <a:lumMod val="25000"/>
                  </a:schemeClr>
                </a:solidFill>
                <a:latin typeface="HelveticaNeueLT Std Lt Cn" panose="020B040602020203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bg2">
                    <a:lumMod val="25000"/>
                  </a:schemeClr>
                </a:solidFill>
                <a:latin typeface="HelveticaNeueLT Std Lt Cn" panose="020B0406020202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2">
                    <a:lumMod val="25000"/>
                  </a:schemeClr>
                </a:solidFill>
                <a:latin typeface="HelveticaNeueLT Std Lt Cn" panose="020B040602020203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2">
                    <a:lumMod val="25000"/>
                  </a:schemeClr>
                </a:solidFill>
                <a:latin typeface="HelveticaNeueLT Std Lt Cn" panose="020B0406020202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2">
                    <a:lumMod val="25000"/>
                  </a:schemeClr>
                </a:solidFill>
                <a:latin typeface="HelveticaNeueLT Std Lt Cn" panose="020B04060202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ts val="1100"/>
              </a:spcBef>
              <a:buFont typeface="Wingdings" panose="05000000000000000000" pitchFamily="2" charset="2"/>
              <a:buNone/>
            </a:pPr>
            <a:r>
              <a:rPr lang="en-US" sz="1400" dirty="0">
                <a:latin typeface="HelveticaNeueLT Std Med Cn" panose="020B0606030502030204" pitchFamily="34" charset="0"/>
              </a:rPr>
              <a:t>Latch failure</a:t>
            </a:r>
          </a:p>
          <a:p>
            <a:pPr marL="0" indent="0" algn="r">
              <a:spcBef>
                <a:spcPts val="1100"/>
              </a:spcBef>
              <a:buFont typeface="Wingdings" panose="05000000000000000000" pitchFamily="2" charset="2"/>
              <a:buNone/>
            </a:pPr>
            <a:r>
              <a:rPr lang="en-US" sz="1400" dirty="0">
                <a:latin typeface="HelveticaNeueLT Std Med Cn" panose="020B0606030502030204" pitchFamily="34" charset="0"/>
              </a:rPr>
              <a:t>Rating/label</a:t>
            </a:r>
          </a:p>
          <a:p>
            <a:pPr marL="0" indent="0" algn="r">
              <a:spcBef>
                <a:spcPts val="1100"/>
              </a:spcBef>
              <a:buFont typeface="Wingdings" panose="05000000000000000000" pitchFamily="2" charset="2"/>
              <a:buNone/>
            </a:pPr>
            <a:r>
              <a:rPr lang="en-US" sz="1400" dirty="0">
                <a:latin typeface="HelveticaNeueLT Std Med Cn" panose="020B0606030502030204" pitchFamily="34" charset="0"/>
              </a:rPr>
              <a:t>Closer missing</a:t>
            </a:r>
          </a:p>
          <a:p>
            <a:pPr marL="0" indent="0" algn="r">
              <a:spcBef>
                <a:spcPts val="1100"/>
              </a:spcBef>
              <a:buFont typeface="Wingdings" panose="05000000000000000000" pitchFamily="2" charset="2"/>
              <a:buNone/>
            </a:pPr>
            <a:r>
              <a:rPr lang="en-US" sz="1400" dirty="0">
                <a:latin typeface="HelveticaNeueLT Std Med Cn" panose="020B0606030502030204" pitchFamily="34" charset="0"/>
              </a:rPr>
              <a:t>Gap/undercut</a:t>
            </a:r>
          </a:p>
          <a:p>
            <a:pPr marL="0" indent="0" algn="r">
              <a:spcBef>
                <a:spcPts val="1100"/>
              </a:spcBef>
              <a:buFont typeface="Wingdings" panose="05000000000000000000" pitchFamily="2" charset="2"/>
              <a:buNone/>
            </a:pPr>
            <a:r>
              <a:rPr lang="en-US" sz="1400" dirty="0">
                <a:latin typeface="HelveticaNeueLT Std Med Cn" panose="020B0606030502030204" pitchFamily="34" charset="0"/>
              </a:rPr>
              <a:t>Hardware</a:t>
            </a:r>
          </a:p>
          <a:p>
            <a:pPr marL="0" indent="0" algn="r">
              <a:spcBef>
                <a:spcPts val="1100"/>
              </a:spcBef>
              <a:buFont typeface="Wingdings" panose="05000000000000000000" pitchFamily="2" charset="2"/>
              <a:buNone/>
            </a:pPr>
            <a:r>
              <a:rPr lang="en-US" sz="1400" dirty="0">
                <a:latin typeface="HelveticaNeueLT Std Med Cn" panose="020B0606030502030204" pitchFamily="34" charset="0"/>
              </a:rPr>
              <a:t>Blocked</a:t>
            </a:r>
          </a:p>
          <a:p>
            <a:pPr marL="0" indent="0" algn="r">
              <a:spcBef>
                <a:spcPts val="1100"/>
              </a:spcBef>
              <a:buFont typeface="Wingdings" panose="05000000000000000000" pitchFamily="2" charset="2"/>
              <a:buNone/>
            </a:pPr>
            <a:r>
              <a:rPr lang="en-US" sz="1400" dirty="0">
                <a:latin typeface="HelveticaNeueLT Std Med Cn" panose="020B0606030502030204" pitchFamily="34" charset="0"/>
              </a:rPr>
              <a:t>Damaged</a:t>
            </a:r>
          </a:p>
          <a:p>
            <a:pPr marL="0" indent="0" algn="r">
              <a:spcBef>
                <a:spcPts val="1100"/>
              </a:spcBef>
              <a:buFont typeface="Wingdings" panose="05000000000000000000" pitchFamily="2" charset="2"/>
              <a:buNone/>
            </a:pPr>
            <a:r>
              <a:rPr lang="en-US" sz="1400" dirty="0">
                <a:latin typeface="HelveticaNeueLT Std Med Cn" panose="020B0606030502030204" pitchFamily="34" charset="0"/>
              </a:rPr>
              <a:t>Jerry-rigged</a:t>
            </a:r>
          </a:p>
          <a:p>
            <a:pPr marL="0" indent="0" algn="r">
              <a:spcBef>
                <a:spcPts val="1100"/>
              </a:spcBef>
              <a:buFont typeface="Wingdings" panose="05000000000000000000" pitchFamily="2" charset="2"/>
              <a:buNone/>
            </a:pPr>
            <a:r>
              <a:rPr lang="en-US" sz="1400" dirty="0">
                <a:latin typeface="HelveticaNeueLT Std Med Cn" panose="020B0606030502030204" pitchFamily="34" charset="0"/>
              </a:rPr>
              <a:t>Door missing</a:t>
            </a:r>
          </a:p>
          <a:p>
            <a:pPr marL="0" indent="0" algn="r">
              <a:spcBef>
                <a:spcPts val="1100"/>
              </a:spcBef>
              <a:buFont typeface="Wingdings" panose="05000000000000000000" pitchFamily="2" charset="2"/>
              <a:buNone/>
            </a:pPr>
            <a:r>
              <a:rPr lang="en-US" sz="1400" dirty="0">
                <a:latin typeface="HelveticaNeueLT Std Med Cn" panose="020B0606030502030204" pitchFamily="34" charset="0"/>
              </a:rPr>
              <a:t>Louver</a:t>
            </a:r>
          </a:p>
          <a:p>
            <a:pPr marL="0" indent="0" algn="r">
              <a:spcBef>
                <a:spcPts val="1100"/>
              </a:spcBef>
              <a:buFont typeface="Wingdings" panose="05000000000000000000" pitchFamily="2" charset="2"/>
              <a:buNone/>
            </a:pPr>
            <a:r>
              <a:rPr lang="en-US" sz="1400" dirty="0">
                <a:latin typeface="HelveticaNeueLT Std Med Cn" panose="020B0606030502030204" pitchFamily="34" charset="0"/>
              </a:rPr>
              <a:t>Roller latch</a:t>
            </a:r>
          </a:p>
        </p:txBody>
      </p:sp>
      <p:sp>
        <p:nvSpPr>
          <p:cNvPr id="13" name="Text Placeholder 3">
            <a:extLst>
              <a:ext uri="{FF2B5EF4-FFF2-40B4-BE49-F238E27FC236}">
                <a16:creationId xmlns:a16="http://schemas.microsoft.com/office/drawing/2014/main" id="{382CF63F-7D62-41AB-A670-53F31472FBBB}"/>
              </a:ext>
            </a:extLst>
          </p:cNvPr>
          <p:cNvSpPr txBox="1">
            <a:spLocks/>
          </p:cNvSpPr>
          <p:nvPr/>
        </p:nvSpPr>
        <p:spPr>
          <a:xfrm>
            <a:off x="2480346" y="5603290"/>
            <a:ext cx="7361620" cy="301429"/>
          </a:xfrm>
          <a:prstGeom prst="rect">
            <a:avLst/>
          </a:prstGeom>
        </p:spPr>
        <p:txBody>
          <a:bodyPr/>
          <a:lstStyle>
            <a:lvl1pPr marL="228600" indent="-228600" algn="l" defTabSz="914400" rtl="0" eaLnBrk="1" latinLnBrk="0" hangingPunct="1">
              <a:lnSpc>
                <a:spcPct val="90000"/>
              </a:lnSpc>
              <a:spcBef>
                <a:spcPts val="1000"/>
              </a:spcBef>
              <a:buClr>
                <a:srgbClr val="7E7D7E"/>
              </a:buClr>
              <a:buSzPct val="90000"/>
              <a:buFont typeface="Wingdings" panose="05000000000000000000" pitchFamily="2" charset="2"/>
              <a:buChar char="§"/>
              <a:defRPr sz="2400" kern="1200">
                <a:solidFill>
                  <a:schemeClr val="bg2">
                    <a:lumMod val="25000"/>
                  </a:schemeClr>
                </a:solidFill>
                <a:latin typeface="HelveticaNeueLT Std Lt Cn" panose="020B040602020203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bg2">
                    <a:lumMod val="25000"/>
                  </a:schemeClr>
                </a:solidFill>
                <a:latin typeface="HelveticaNeueLT Std Lt Cn" panose="020B0406020202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2">
                    <a:lumMod val="25000"/>
                  </a:schemeClr>
                </a:solidFill>
                <a:latin typeface="HelveticaNeueLT Std Lt Cn" panose="020B040602020203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2">
                    <a:lumMod val="25000"/>
                  </a:schemeClr>
                </a:solidFill>
                <a:latin typeface="HelveticaNeueLT Std Lt Cn" panose="020B0406020202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2">
                    <a:lumMod val="25000"/>
                  </a:schemeClr>
                </a:solidFill>
                <a:latin typeface="HelveticaNeueLT Std Lt Cn" panose="020B04060202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dirty="0">
                <a:solidFill>
                  <a:schemeClr val="bg2">
                    <a:lumMod val="50000"/>
                  </a:schemeClr>
                </a:solidFill>
              </a:rPr>
              <a:t>Joint Commission findings related to fire-door maintenance. Graphic courtesy of the American Society for Health Care Engineering.</a:t>
            </a:r>
          </a:p>
        </p:txBody>
      </p:sp>
      <p:cxnSp>
        <p:nvCxnSpPr>
          <p:cNvPr id="16" name="Straight Connector 15">
            <a:extLst>
              <a:ext uri="{FF2B5EF4-FFF2-40B4-BE49-F238E27FC236}">
                <a16:creationId xmlns:a16="http://schemas.microsoft.com/office/drawing/2014/main" id="{1D08AE9E-8B9D-4D88-BC87-F26F8619CF85}"/>
              </a:ext>
            </a:extLst>
          </p:cNvPr>
          <p:cNvCxnSpPr>
            <a:cxnSpLocks/>
          </p:cNvCxnSpPr>
          <p:nvPr/>
        </p:nvCxnSpPr>
        <p:spPr>
          <a:xfrm>
            <a:off x="3364831" y="1274935"/>
            <a:ext cx="0" cy="4078705"/>
          </a:xfrm>
          <a:prstGeom prst="line">
            <a:avLst/>
          </a:prstGeom>
          <a:ln w="2540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CE424743-E204-4F86-8FA1-27EF4419ADAC}"/>
              </a:ext>
            </a:extLst>
          </p:cNvPr>
          <p:cNvCxnSpPr>
            <a:cxnSpLocks/>
          </p:cNvCxnSpPr>
          <p:nvPr/>
        </p:nvCxnSpPr>
        <p:spPr>
          <a:xfrm>
            <a:off x="4166937" y="1286966"/>
            <a:ext cx="0" cy="4078705"/>
          </a:xfrm>
          <a:prstGeom prst="line">
            <a:avLst/>
          </a:prstGeom>
          <a:ln w="2540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3EF3EF27-DDDA-4A4D-A6C7-115EB068A2A0}"/>
              </a:ext>
            </a:extLst>
          </p:cNvPr>
          <p:cNvCxnSpPr>
            <a:cxnSpLocks/>
          </p:cNvCxnSpPr>
          <p:nvPr/>
        </p:nvCxnSpPr>
        <p:spPr>
          <a:xfrm>
            <a:off x="4969043" y="1286966"/>
            <a:ext cx="0" cy="4078705"/>
          </a:xfrm>
          <a:prstGeom prst="line">
            <a:avLst/>
          </a:prstGeom>
          <a:ln w="2540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A537E3F1-222D-493C-8EB4-A19EB0216493}"/>
              </a:ext>
            </a:extLst>
          </p:cNvPr>
          <p:cNvCxnSpPr>
            <a:cxnSpLocks/>
          </p:cNvCxnSpPr>
          <p:nvPr/>
        </p:nvCxnSpPr>
        <p:spPr>
          <a:xfrm>
            <a:off x="5771148" y="1298998"/>
            <a:ext cx="0" cy="4078705"/>
          </a:xfrm>
          <a:prstGeom prst="line">
            <a:avLst/>
          </a:prstGeom>
          <a:ln w="2540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0B81C08D-4CFA-4857-AABE-B7AF5DBF4298}"/>
              </a:ext>
            </a:extLst>
          </p:cNvPr>
          <p:cNvCxnSpPr>
            <a:cxnSpLocks/>
          </p:cNvCxnSpPr>
          <p:nvPr/>
        </p:nvCxnSpPr>
        <p:spPr>
          <a:xfrm>
            <a:off x="6573253" y="1286965"/>
            <a:ext cx="0" cy="4078705"/>
          </a:xfrm>
          <a:prstGeom prst="line">
            <a:avLst/>
          </a:prstGeom>
          <a:ln w="2540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25F74D01-2521-4047-BFC5-424A0F0E2728}"/>
              </a:ext>
            </a:extLst>
          </p:cNvPr>
          <p:cNvCxnSpPr>
            <a:cxnSpLocks/>
          </p:cNvCxnSpPr>
          <p:nvPr/>
        </p:nvCxnSpPr>
        <p:spPr>
          <a:xfrm>
            <a:off x="7315201" y="1274932"/>
            <a:ext cx="0" cy="4078705"/>
          </a:xfrm>
          <a:prstGeom prst="line">
            <a:avLst/>
          </a:prstGeom>
          <a:ln w="2540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8EB58D94-2D6F-495F-9783-D7EE2133E357}"/>
              </a:ext>
            </a:extLst>
          </p:cNvPr>
          <p:cNvCxnSpPr>
            <a:cxnSpLocks/>
          </p:cNvCxnSpPr>
          <p:nvPr/>
        </p:nvCxnSpPr>
        <p:spPr>
          <a:xfrm>
            <a:off x="8069179" y="1274934"/>
            <a:ext cx="0" cy="4078705"/>
          </a:xfrm>
          <a:prstGeom prst="line">
            <a:avLst/>
          </a:prstGeom>
          <a:ln w="2540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451BA44C-34FC-418D-9314-9B755FE924E3}"/>
              </a:ext>
            </a:extLst>
          </p:cNvPr>
          <p:cNvCxnSpPr>
            <a:cxnSpLocks/>
          </p:cNvCxnSpPr>
          <p:nvPr/>
        </p:nvCxnSpPr>
        <p:spPr>
          <a:xfrm>
            <a:off x="8835189" y="1286965"/>
            <a:ext cx="0" cy="4078705"/>
          </a:xfrm>
          <a:prstGeom prst="line">
            <a:avLst/>
          </a:prstGeom>
          <a:ln w="2540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34" name="Text Placeholder 3">
            <a:extLst>
              <a:ext uri="{FF2B5EF4-FFF2-40B4-BE49-F238E27FC236}">
                <a16:creationId xmlns:a16="http://schemas.microsoft.com/office/drawing/2014/main" id="{3C89D918-99A6-49B5-BE4E-BA2BA7BEBE54}"/>
              </a:ext>
            </a:extLst>
          </p:cNvPr>
          <p:cNvSpPr txBox="1">
            <a:spLocks/>
          </p:cNvSpPr>
          <p:nvPr/>
        </p:nvSpPr>
        <p:spPr>
          <a:xfrm>
            <a:off x="3095445" y="5368113"/>
            <a:ext cx="536529" cy="260456"/>
          </a:xfrm>
          <a:prstGeom prst="rect">
            <a:avLst/>
          </a:prstGeom>
        </p:spPr>
        <p:txBody>
          <a:bodyPr/>
          <a:lstStyle>
            <a:lvl1pPr marL="228600" indent="-228600" algn="l" defTabSz="914400" rtl="0" eaLnBrk="1" latinLnBrk="0" hangingPunct="1">
              <a:lnSpc>
                <a:spcPct val="90000"/>
              </a:lnSpc>
              <a:spcBef>
                <a:spcPts val="1000"/>
              </a:spcBef>
              <a:buClr>
                <a:srgbClr val="7E7D7E"/>
              </a:buClr>
              <a:buSzPct val="90000"/>
              <a:buFont typeface="Wingdings" panose="05000000000000000000" pitchFamily="2" charset="2"/>
              <a:buChar char="§"/>
              <a:defRPr sz="2400" kern="1200">
                <a:solidFill>
                  <a:schemeClr val="bg2">
                    <a:lumMod val="25000"/>
                  </a:schemeClr>
                </a:solidFill>
                <a:latin typeface="HelveticaNeueLT Std Lt Cn" panose="020B040602020203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bg2">
                    <a:lumMod val="25000"/>
                  </a:schemeClr>
                </a:solidFill>
                <a:latin typeface="HelveticaNeueLT Std Lt Cn" panose="020B0406020202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2">
                    <a:lumMod val="25000"/>
                  </a:schemeClr>
                </a:solidFill>
                <a:latin typeface="HelveticaNeueLT Std Lt Cn" panose="020B040602020203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2">
                    <a:lumMod val="25000"/>
                  </a:schemeClr>
                </a:solidFill>
                <a:latin typeface="HelveticaNeueLT Std Lt Cn" panose="020B0406020202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2">
                    <a:lumMod val="25000"/>
                  </a:schemeClr>
                </a:solidFill>
                <a:latin typeface="HelveticaNeueLT Std Lt Cn" panose="020B04060202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200" dirty="0"/>
              <a:t>100</a:t>
            </a:r>
          </a:p>
        </p:txBody>
      </p:sp>
      <p:sp>
        <p:nvSpPr>
          <p:cNvPr id="47" name="Text Placeholder 3">
            <a:extLst>
              <a:ext uri="{FF2B5EF4-FFF2-40B4-BE49-F238E27FC236}">
                <a16:creationId xmlns:a16="http://schemas.microsoft.com/office/drawing/2014/main" id="{A118A44E-E7FD-4906-918E-03EFA1D9BB77}"/>
              </a:ext>
            </a:extLst>
          </p:cNvPr>
          <p:cNvSpPr txBox="1">
            <a:spLocks/>
          </p:cNvSpPr>
          <p:nvPr/>
        </p:nvSpPr>
        <p:spPr>
          <a:xfrm>
            <a:off x="3887083" y="5363275"/>
            <a:ext cx="536529" cy="260456"/>
          </a:xfrm>
          <a:prstGeom prst="rect">
            <a:avLst/>
          </a:prstGeom>
        </p:spPr>
        <p:txBody>
          <a:bodyPr/>
          <a:lstStyle>
            <a:lvl1pPr marL="228600" indent="-228600" algn="l" defTabSz="914400" rtl="0" eaLnBrk="1" latinLnBrk="0" hangingPunct="1">
              <a:lnSpc>
                <a:spcPct val="90000"/>
              </a:lnSpc>
              <a:spcBef>
                <a:spcPts val="1000"/>
              </a:spcBef>
              <a:buClr>
                <a:srgbClr val="7E7D7E"/>
              </a:buClr>
              <a:buSzPct val="90000"/>
              <a:buFont typeface="Wingdings" panose="05000000000000000000" pitchFamily="2" charset="2"/>
              <a:buChar char="§"/>
              <a:defRPr sz="2400" kern="1200">
                <a:solidFill>
                  <a:schemeClr val="bg2">
                    <a:lumMod val="25000"/>
                  </a:schemeClr>
                </a:solidFill>
                <a:latin typeface="HelveticaNeueLT Std Lt Cn" panose="020B040602020203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bg2">
                    <a:lumMod val="25000"/>
                  </a:schemeClr>
                </a:solidFill>
                <a:latin typeface="HelveticaNeueLT Std Lt Cn" panose="020B0406020202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2">
                    <a:lumMod val="25000"/>
                  </a:schemeClr>
                </a:solidFill>
                <a:latin typeface="HelveticaNeueLT Std Lt Cn" panose="020B040602020203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2">
                    <a:lumMod val="25000"/>
                  </a:schemeClr>
                </a:solidFill>
                <a:latin typeface="HelveticaNeueLT Std Lt Cn" panose="020B0406020202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2">
                    <a:lumMod val="25000"/>
                  </a:schemeClr>
                </a:solidFill>
                <a:latin typeface="HelveticaNeueLT Std Lt Cn" panose="020B04060202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200" dirty="0"/>
              <a:t>200</a:t>
            </a:r>
          </a:p>
        </p:txBody>
      </p:sp>
      <p:sp>
        <p:nvSpPr>
          <p:cNvPr id="48" name="Text Placeholder 3">
            <a:extLst>
              <a:ext uri="{FF2B5EF4-FFF2-40B4-BE49-F238E27FC236}">
                <a16:creationId xmlns:a16="http://schemas.microsoft.com/office/drawing/2014/main" id="{706ED415-FD24-4CA9-A85E-342F4BAC67FB}"/>
              </a:ext>
            </a:extLst>
          </p:cNvPr>
          <p:cNvSpPr txBox="1">
            <a:spLocks/>
          </p:cNvSpPr>
          <p:nvPr/>
        </p:nvSpPr>
        <p:spPr>
          <a:xfrm>
            <a:off x="4688305" y="5365671"/>
            <a:ext cx="536529" cy="260456"/>
          </a:xfrm>
          <a:prstGeom prst="rect">
            <a:avLst/>
          </a:prstGeom>
        </p:spPr>
        <p:txBody>
          <a:bodyPr/>
          <a:lstStyle>
            <a:lvl1pPr marL="228600" indent="-228600" algn="l" defTabSz="914400" rtl="0" eaLnBrk="1" latinLnBrk="0" hangingPunct="1">
              <a:lnSpc>
                <a:spcPct val="90000"/>
              </a:lnSpc>
              <a:spcBef>
                <a:spcPts val="1000"/>
              </a:spcBef>
              <a:buClr>
                <a:srgbClr val="7E7D7E"/>
              </a:buClr>
              <a:buSzPct val="90000"/>
              <a:buFont typeface="Wingdings" panose="05000000000000000000" pitchFamily="2" charset="2"/>
              <a:buChar char="§"/>
              <a:defRPr sz="2400" kern="1200">
                <a:solidFill>
                  <a:schemeClr val="bg2">
                    <a:lumMod val="25000"/>
                  </a:schemeClr>
                </a:solidFill>
                <a:latin typeface="HelveticaNeueLT Std Lt Cn" panose="020B040602020203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bg2">
                    <a:lumMod val="25000"/>
                  </a:schemeClr>
                </a:solidFill>
                <a:latin typeface="HelveticaNeueLT Std Lt Cn" panose="020B0406020202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2">
                    <a:lumMod val="25000"/>
                  </a:schemeClr>
                </a:solidFill>
                <a:latin typeface="HelveticaNeueLT Std Lt Cn" panose="020B040602020203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2">
                    <a:lumMod val="25000"/>
                  </a:schemeClr>
                </a:solidFill>
                <a:latin typeface="HelveticaNeueLT Std Lt Cn" panose="020B0406020202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2">
                    <a:lumMod val="25000"/>
                  </a:schemeClr>
                </a:solidFill>
                <a:latin typeface="HelveticaNeueLT Std Lt Cn" panose="020B04060202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200" dirty="0"/>
              <a:t>300</a:t>
            </a:r>
          </a:p>
        </p:txBody>
      </p:sp>
      <p:sp>
        <p:nvSpPr>
          <p:cNvPr id="49" name="Text Placeholder 3">
            <a:extLst>
              <a:ext uri="{FF2B5EF4-FFF2-40B4-BE49-F238E27FC236}">
                <a16:creationId xmlns:a16="http://schemas.microsoft.com/office/drawing/2014/main" id="{36188275-BC98-4A97-88A7-C092176D4E70}"/>
              </a:ext>
            </a:extLst>
          </p:cNvPr>
          <p:cNvSpPr txBox="1">
            <a:spLocks/>
          </p:cNvSpPr>
          <p:nvPr/>
        </p:nvSpPr>
        <p:spPr>
          <a:xfrm>
            <a:off x="5505573" y="5376534"/>
            <a:ext cx="536529" cy="260456"/>
          </a:xfrm>
          <a:prstGeom prst="rect">
            <a:avLst/>
          </a:prstGeom>
        </p:spPr>
        <p:txBody>
          <a:bodyPr/>
          <a:lstStyle>
            <a:lvl1pPr marL="228600" indent="-228600" algn="l" defTabSz="914400" rtl="0" eaLnBrk="1" latinLnBrk="0" hangingPunct="1">
              <a:lnSpc>
                <a:spcPct val="90000"/>
              </a:lnSpc>
              <a:spcBef>
                <a:spcPts val="1000"/>
              </a:spcBef>
              <a:buClr>
                <a:srgbClr val="7E7D7E"/>
              </a:buClr>
              <a:buSzPct val="90000"/>
              <a:buFont typeface="Wingdings" panose="05000000000000000000" pitchFamily="2" charset="2"/>
              <a:buChar char="§"/>
              <a:defRPr sz="2400" kern="1200">
                <a:solidFill>
                  <a:schemeClr val="bg2">
                    <a:lumMod val="25000"/>
                  </a:schemeClr>
                </a:solidFill>
                <a:latin typeface="HelveticaNeueLT Std Lt Cn" panose="020B040602020203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bg2">
                    <a:lumMod val="25000"/>
                  </a:schemeClr>
                </a:solidFill>
                <a:latin typeface="HelveticaNeueLT Std Lt Cn" panose="020B0406020202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2">
                    <a:lumMod val="25000"/>
                  </a:schemeClr>
                </a:solidFill>
                <a:latin typeface="HelveticaNeueLT Std Lt Cn" panose="020B040602020203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2">
                    <a:lumMod val="25000"/>
                  </a:schemeClr>
                </a:solidFill>
                <a:latin typeface="HelveticaNeueLT Std Lt Cn" panose="020B0406020202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2">
                    <a:lumMod val="25000"/>
                  </a:schemeClr>
                </a:solidFill>
                <a:latin typeface="HelveticaNeueLT Std Lt Cn" panose="020B04060202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200" dirty="0"/>
              <a:t>400</a:t>
            </a:r>
          </a:p>
        </p:txBody>
      </p:sp>
      <p:sp>
        <p:nvSpPr>
          <p:cNvPr id="50" name="Text Placeholder 3">
            <a:extLst>
              <a:ext uri="{FF2B5EF4-FFF2-40B4-BE49-F238E27FC236}">
                <a16:creationId xmlns:a16="http://schemas.microsoft.com/office/drawing/2014/main" id="{9037D26D-765B-419B-9C0F-A15B9E724126}"/>
              </a:ext>
            </a:extLst>
          </p:cNvPr>
          <p:cNvSpPr txBox="1">
            <a:spLocks/>
          </p:cNvSpPr>
          <p:nvPr/>
        </p:nvSpPr>
        <p:spPr>
          <a:xfrm>
            <a:off x="6297211" y="5371696"/>
            <a:ext cx="536529" cy="260456"/>
          </a:xfrm>
          <a:prstGeom prst="rect">
            <a:avLst/>
          </a:prstGeom>
        </p:spPr>
        <p:txBody>
          <a:bodyPr/>
          <a:lstStyle>
            <a:lvl1pPr marL="228600" indent="-228600" algn="l" defTabSz="914400" rtl="0" eaLnBrk="1" latinLnBrk="0" hangingPunct="1">
              <a:lnSpc>
                <a:spcPct val="90000"/>
              </a:lnSpc>
              <a:spcBef>
                <a:spcPts val="1000"/>
              </a:spcBef>
              <a:buClr>
                <a:srgbClr val="7E7D7E"/>
              </a:buClr>
              <a:buSzPct val="90000"/>
              <a:buFont typeface="Wingdings" panose="05000000000000000000" pitchFamily="2" charset="2"/>
              <a:buChar char="§"/>
              <a:defRPr sz="2400" kern="1200">
                <a:solidFill>
                  <a:schemeClr val="bg2">
                    <a:lumMod val="25000"/>
                  </a:schemeClr>
                </a:solidFill>
                <a:latin typeface="HelveticaNeueLT Std Lt Cn" panose="020B040602020203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bg2">
                    <a:lumMod val="25000"/>
                  </a:schemeClr>
                </a:solidFill>
                <a:latin typeface="HelveticaNeueLT Std Lt Cn" panose="020B0406020202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2">
                    <a:lumMod val="25000"/>
                  </a:schemeClr>
                </a:solidFill>
                <a:latin typeface="HelveticaNeueLT Std Lt Cn" panose="020B040602020203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2">
                    <a:lumMod val="25000"/>
                  </a:schemeClr>
                </a:solidFill>
                <a:latin typeface="HelveticaNeueLT Std Lt Cn" panose="020B0406020202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2">
                    <a:lumMod val="25000"/>
                  </a:schemeClr>
                </a:solidFill>
                <a:latin typeface="HelveticaNeueLT Std Lt Cn" panose="020B04060202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200" dirty="0"/>
              <a:t>500</a:t>
            </a:r>
          </a:p>
        </p:txBody>
      </p:sp>
      <p:sp>
        <p:nvSpPr>
          <p:cNvPr id="51" name="Text Placeholder 3">
            <a:extLst>
              <a:ext uri="{FF2B5EF4-FFF2-40B4-BE49-F238E27FC236}">
                <a16:creationId xmlns:a16="http://schemas.microsoft.com/office/drawing/2014/main" id="{648D1488-77DD-4067-9023-904DE198B069}"/>
              </a:ext>
            </a:extLst>
          </p:cNvPr>
          <p:cNvSpPr txBox="1">
            <a:spLocks/>
          </p:cNvSpPr>
          <p:nvPr/>
        </p:nvSpPr>
        <p:spPr>
          <a:xfrm>
            <a:off x="7050305" y="5374092"/>
            <a:ext cx="536529" cy="260456"/>
          </a:xfrm>
          <a:prstGeom prst="rect">
            <a:avLst/>
          </a:prstGeom>
        </p:spPr>
        <p:txBody>
          <a:bodyPr/>
          <a:lstStyle>
            <a:lvl1pPr marL="228600" indent="-228600" algn="l" defTabSz="914400" rtl="0" eaLnBrk="1" latinLnBrk="0" hangingPunct="1">
              <a:lnSpc>
                <a:spcPct val="90000"/>
              </a:lnSpc>
              <a:spcBef>
                <a:spcPts val="1000"/>
              </a:spcBef>
              <a:buClr>
                <a:srgbClr val="7E7D7E"/>
              </a:buClr>
              <a:buSzPct val="90000"/>
              <a:buFont typeface="Wingdings" panose="05000000000000000000" pitchFamily="2" charset="2"/>
              <a:buChar char="§"/>
              <a:defRPr sz="2400" kern="1200">
                <a:solidFill>
                  <a:schemeClr val="bg2">
                    <a:lumMod val="25000"/>
                  </a:schemeClr>
                </a:solidFill>
                <a:latin typeface="HelveticaNeueLT Std Lt Cn" panose="020B040602020203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bg2">
                    <a:lumMod val="25000"/>
                  </a:schemeClr>
                </a:solidFill>
                <a:latin typeface="HelveticaNeueLT Std Lt Cn" panose="020B0406020202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2">
                    <a:lumMod val="25000"/>
                  </a:schemeClr>
                </a:solidFill>
                <a:latin typeface="HelveticaNeueLT Std Lt Cn" panose="020B040602020203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2">
                    <a:lumMod val="25000"/>
                  </a:schemeClr>
                </a:solidFill>
                <a:latin typeface="HelveticaNeueLT Std Lt Cn" panose="020B0406020202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2">
                    <a:lumMod val="25000"/>
                  </a:schemeClr>
                </a:solidFill>
                <a:latin typeface="HelveticaNeueLT Std Lt Cn" panose="020B04060202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200" dirty="0"/>
              <a:t>600</a:t>
            </a:r>
          </a:p>
        </p:txBody>
      </p:sp>
      <p:sp>
        <p:nvSpPr>
          <p:cNvPr id="52" name="Text Placeholder 3">
            <a:extLst>
              <a:ext uri="{FF2B5EF4-FFF2-40B4-BE49-F238E27FC236}">
                <a16:creationId xmlns:a16="http://schemas.microsoft.com/office/drawing/2014/main" id="{A916EE46-A861-482E-BEFE-F30809AD7B2B}"/>
              </a:ext>
            </a:extLst>
          </p:cNvPr>
          <p:cNvSpPr txBox="1">
            <a:spLocks/>
          </p:cNvSpPr>
          <p:nvPr/>
        </p:nvSpPr>
        <p:spPr>
          <a:xfrm>
            <a:off x="7801077" y="5364502"/>
            <a:ext cx="536529" cy="260456"/>
          </a:xfrm>
          <a:prstGeom prst="rect">
            <a:avLst/>
          </a:prstGeom>
        </p:spPr>
        <p:txBody>
          <a:bodyPr/>
          <a:lstStyle>
            <a:lvl1pPr marL="228600" indent="-228600" algn="l" defTabSz="914400" rtl="0" eaLnBrk="1" latinLnBrk="0" hangingPunct="1">
              <a:lnSpc>
                <a:spcPct val="90000"/>
              </a:lnSpc>
              <a:spcBef>
                <a:spcPts val="1000"/>
              </a:spcBef>
              <a:buClr>
                <a:srgbClr val="7E7D7E"/>
              </a:buClr>
              <a:buSzPct val="90000"/>
              <a:buFont typeface="Wingdings" panose="05000000000000000000" pitchFamily="2" charset="2"/>
              <a:buChar char="§"/>
              <a:defRPr sz="2400" kern="1200">
                <a:solidFill>
                  <a:schemeClr val="bg2">
                    <a:lumMod val="25000"/>
                  </a:schemeClr>
                </a:solidFill>
                <a:latin typeface="HelveticaNeueLT Std Lt Cn" panose="020B040602020203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bg2">
                    <a:lumMod val="25000"/>
                  </a:schemeClr>
                </a:solidFill>
                <a:latin typeface="HelveticaNeueLT Std Lt Cn" panose="020B0406020202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2">
                    <a:lumMod val="25000"/>
                  </a:schemeClr>
                </a:solidFill>
                <a:latin typeface="HelveticaNeueLT Std Lt Cn" panose="020B040602020203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2">
                    <a:lumMod val="25000"/>
                  </a:schemeClr>
                </a:solidFill>
                <a:latin typeface="HelveticaNeueLT Std Lt Cn" panose="020B0406020202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2">
                    <a:lumMod val="25000"/>
                  </a:schemeClr>
                </a:solidFill>
                <a:latin typeface="HelveticaNeueLT Std Lt Cn" panose="020B04060202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200" dirty="0"/>
              <a:t>700</a:t>
            </a:r>
          </a:p>
        </p:txBody>
      </p:sp>
      <p:sp>
        <p:nvSpPr>
          <p:cNvPr id="53" name="Text Placeholder 3">
            <a:extLst>
              <a:ext uri="{FF2B5EF4-FFF2-40B4-BE49-F238E27FC236}">
                <a16:creationId xmlns:a16="http://schemas.microsoft.com/office/drawing/2014/main" id="{97505CFC-D0AB-4097-BC74-8BA915299B07}"/>
              </a:ext>
            </a:extLst>
          </p:cNvPr>
          <p:cNvSpPr txBox="1">
            <a:spLocks/>
          </p:cNvSpPr>
          <p:nvPr/>
        </p:nvSpPr>
        <p:spPr>
          <a:xfrm>
            <a:off x="8592715" y="5359664"/>
            <a:ext cx="536529" cy="260456"/>
          </a:xfrm>
          <a:prstGeom prst="rect">
            <a:avLst/>
          </a:prstGeom>
        </p:spPr>
        <p:txBody>
          <a:bodyPr/>
          <a:lstStyle>
            <a:lvl1pPr marL="228600" indent="-228600" algn="l" defTabSz="914400" rtl="0" eaLnBrk="1" latinLnBrk="0" hangingPunct="1">
              <a:lnSpc>
                <a:spcPct val="90000"/>
              </a:lnSpc>
              <a:spcBef>
                <a:spcPts val="1000"/>
              </a:spcBef>
              <a:buClr>
                <a:srgbClr val="7E7D7E"/>
              </a:buClr>
              <a:buSzPct val="90000"/>
              <a:buFont typeface="Wingdings" panose="05000000000000000000" pitchFamily="2" charset="2"/>
              <a:buChar char="§"/>
              <a:defRPr sz="2400" kern="1200">
                <a:solidFill>
                  <a:schemeClr val="bg2">
                    <a:lumMod val="25000"/>
                  </a:schemeClr>
                </a:solidFill>
                <a:latin typeface="HelveticaNeueLT Std Lt Cn" panose="020B040602020203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bg2">
                    <a:lumMod val="25000"/>
                  </a:schemeClr>
                </a:solidFill>
                <a:latin typeface="HelveticaNeueLT Std Lt Cn" panose="020B0406020202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2">
                    <a:lumMod val="25000"/>
                  </a:schemeClr>
                </a:solidFill>
                <a:latin typeface="HelveticaNeueLT Std Lt Cn" panose="020B040602020203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2">
                    <a:lumMod val="25000"/>
                  </a:schemeClr>
                </a:solidFill>
                <a:latin typeface="HelveticaNeueLT Std Lt Cn" panose="020B0406020202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2">
                    <a:lumMod val="25000"/>
                  </a:schemeClr>
                </a:solidFill>
                <a:latin typeface="HelveticaNeueLT Std Lt Cn" panose="020B04060202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200" dirty="0"/>
              <a:t>800</a:t>
            </a:r>
          </a:p>
        </p:txBody>
      </p:sp>
      <p:cxnSp>
        <p:nvCxnSpPr>
          <p:cNvPr id="55" name="Straight Connector 54">
            <a:extLst>
              <a:ext uri="{FF2B5EF4-FFF2-40B4-BE49-F238E27FC236}">
                <a16:creationId xmlns:a16="http://schemas.microsoft.com/office/drawing/2014/main" id="{0CF4FEB0-48DE-4397-A9DB-FD52205AFDF1}"/>
              </a:ext>
            </a:extLst>
          </p:cNvPr>
          <p:cNvCxnSpPr>
            <a:cxnSpLocks/>
          </p:cNvCxnSpPr>
          <p:nvPr/>
        </p:nvCxnSpPr>
        <p:spPr>
          <a:xfrm>
            <a:off x="2568440" y="1980791"/>
            <a:ext cx="2821707" cy="0"/>
          </a:xfrm>
          <a:prstGeom prst="line">
            <a:avLst/>
          </a:prstGeom>
          <a:ln w="254000">
            <a:solidFill>
              <a:srgbClr val="FFDD47"/>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9FB9032A-0BD0-4AA0-A68D-C3A648151689}"/>
              </a:ext>
            </a:extLst>
          </p:cNvPr>
          <p:cNvCxnSpPr>
            <a:cxnSpLocks/>
          </p:cNvCxnSpPr>
          <p:nvPr/>
        </p:nvCxnSpPr>
        <p:spPr>
          <a:xfrm>
            <a:off x="2562726" y="2325694"/>
            <a:ext cx="2778472" cy="0"/>
          </a:xfrm>
          <a:prstGeom prst="line">
            <a:avLst/>
          </a:prstGeom>
          <a:ln w="254000">
            <a:solidFill>
              <a:srgbClr val="FFDD47"/>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A8CD9BBB-EAB1-4055-BDCD-40B80814D7E3}"/>
              </a:ext>
            </a:extLst>
          </p:cNvPr>
          <p:cNvCxnSpPr>
            <a:cxnSpLocks/>
          </p:cNvCxnSpPr>
          <p:nvPr/>
        </p:nvCxnSpPr>
        <p:spPr>
          <a:xfrm>
            <a:off x="2568440" y="2650549"/>
            <a:ext cx="2656394" cy="0"/>
          </a:xfrm>
          <a:prstGeom prst="line">
            <a:avLst/>
          </a:prstGeom>
          <a:ln w="254000">
            <a:solidFill>
              <a:srgbClr val="FFDD47"/>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95456104-C2A4-4A4A-BE51-49E2A2A91021}"/>
              </a:ext>
            </a:extLst>
          </p:cNvPr>
          <p:cNvCxnSpPr>
            <a:cxnSpLocks/>
          </p:cNvCxnSpPr>
          <p:nvPr/>
        </p:nvCxnSpPr>
        <p:spPr>
          <a:xfrm>
            <a:off x="2562726" y="2983420"/>
            <a:ext cx="2454445" cy="0"/>
          </a:xfrm>
          <a:prstGeom prst="line">
            <a:avLst/>
          </a:prstGeom>
          <a:ln w="254000">
            <a:solidFill>
              <a:srgbClr val="FFDD47"/>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9D0BCC22-25B1-40F8-8EDB-DBD4015E7E9F}"/>
              </a:ext>
            </a:extLst>
          </p:cNvPr>
          <p:cNvCxnSpPr>
            <a:cxnSpLocks/>
          </p:cNvCxnSpPr>
          <p:nvPr/>
        </p:nvCxnSpPr>
        <p:spPr>
          <a:xfrm>
            <a:off x="2568440" y="3324318"/>
            <a:ext cx="1063534" cy="0"/>
          </a:xfrm>
          <a:prstGeom prst="line">
            <a:avLst/>
          </a:prstGeom>
          <a:ln w="254000">
            <a:solidFill>
              <a:srgbClr val="FFDD47"/>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E17B25CC-CDA9-46EC-8EE7-438ECCB2B73F}"/>
              </a:ext>
            </a:extLst>
          </p:cNvPr>
          <p:cNvCxnSpPr>
            <a:cxnSpLocks/>
          </p:cNvCxnSpPr>
          <p:nvPr/>
        </p:nvCxnSpPr>
        <p:spPr>
          <a:xfrm>
            <a:off x="2562726" y="3657189"/>
            <a:ext cx="926432" cy="0"/>
          </a:xfrm>
          <a:prstGeom prst="line">
            <a:avLst/>
          </a:prstGeom>
          <a:ln w="254000">
            <a:solidFill>
              <a:srgbClr val="FFDD47"/>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AD2EFD7F-234D-4606-A17C-A3A88A8246C1}"/>
              </a:ext>
            </a:extLst>
          </p:cNvPr>
          <p:cNvCxnSpPr>
            <a:cxnSpLocks/>
          </p:cNvCxnSpPr>
          <p:nvPr/>
        </p:nvCxnSpPr>
        <p:spPr>
          <a:xfrm>
            <a:off x="2568440" y="3982044"/>
            <a:ext cx="391328" cy="0"/>
          </a:xfrm>
          <a:prstGeom prst="line">
            <a:avLst/>
          </a:prstGeom>
          <a:ln w="254000">
            <a:solidFill>
              <a:srgbClr val="FFDD47"/>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68D6F9C0-D43A-4BF9-AED2-7F32DB8C875D}"/>
              </a:ext>
            </a:extLst>
          </p:cNvPr>
          <p:cNvCxnSpPr>
            <a:cxnSpLocks/>
          </p:cNvCxnSpPr>
          <p:nvPr/>
        </p:nvCxnSpPr>
        <p:spPr>
          <a:xfrm>
            <a:off x="2562726" y="4302883"/>
            <a:ext cx="144379" cy="0"/>
          </a:xfrm>
          <a:prstGeom prst="line">
            <a:avLst/>
          </a:prstGeom>
          <a:ln w="254000">
            <a:solidFill>
              <a:srgbClr val="FFDD47"/>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76A7580C-0089-4ADE-8C82-678164A1EF93}"/>
              </a:ext>
            </a:extLst>
          </p:cNvPr>
          <p:cNvCxnSpPr>
            <a:cxnSpLocks/>
          </p:cNvCxnSpPr>
          <p:nvPr/>
        </p:nvCxnSpPr>
        <p:spPr>
          <a:xfrm>
            <a:off x="2568440" y="4627738"/>
            <a:ext cx="138665" cy="0"/>
          </a:xfrm>
          <a:prstGeom prst="line">
            <a:avLst/>
          </a:prstGeom>
          <a:ln w="254000">
            <a:solidFill>
              <a:srgbClr val="FFDD47"/>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83E3645D-18DB-4A60-AF8F-02675431774D}"/>
              </a:ext>
            </a:extLst>
          </p:cNvPr>
          <p:cNvCxnSpPr>
            <a:cxnSpLocks/>
          </p:cNvCxnSpPr>
          <p:nvPr/>
        </p:nvCxnSpPr>
        <p:spPr>
          <a:xfrm>
            <a:off x="2562726" y="4960609"/>
            <a:ext cx="120315" cy="0"/>
          </a:xfrm>
          <a:prstGeom prst="line">
            <a:avLst/>
          </a:prstGeom>
          <a:ln w="254000">
            <a:solidFill>
              <a:srgbClr val="FFDD47"/>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EF59BBAD-5FDF-4720-9434-4ED194CFDD44}"/>
              </a:ext>
            </a:extLst>
          </p:cNvPr>
          <p:cNvCxnSpPr>
            <a:cxnSpLocks/>
          </p:cNvCxnSpPr>
          <p:nvPr/>
        </p:nvCxnSpPr>
        <p:spPr>
          <a:xfrm>
            <a:off x="2568440" y="1647916"/>
            <a:ext cx="6731971" cy="0"/>
          </a:xfrm>
          <a:prstGeom prst="line">
            <a:avLst/>
          </a:prstGeom>
          <a:ln w="254000">
            <a:solidFill>
              <a:srgbClr val="FFDD47"/>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277A26C9-3AB6-420A-BC7B-F43AFC9C6BE8}"/>
              </a:ext>
            </a:extLst>
          </p:cNvPr>
          <p:cNvCxnSpPr>
            <a:cxnSpLocks/>
          </p:cNvCxnSpPr>
          <p:nvPr/>
        </p:nvCxnSpPr>
        <p:spPr>
          <a:xfrm>
            <a:off x="2562726" y="1274935"/>
            <a:ext cx="0" cy="4078705"/>
          </a:xfrm>
          <a:prstGeom prst="line">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84" name="Text Placeholder 3">
            <a:extLst>
              <a:ext uri="{FF2B5EF4-FFF2-40B4-BE49-F238E27FC236}">
                <a16:creationId xmlns:a16="http://schemas.microsoft.com/office/drawing/2014/main" id="{1307147F-3BF0-45F2-BBA2-C7114F349CC6}"/>
              </a:ext>
            </a:extLst>
          </p:cNvPr>
          <p:cNvSpPr txBox="1">
            <a:spLocks/>
          </p:cNvSpPr>
          <p:nvPr/>
        </p:nvSpPr>
        <p:spPr>
          <a:xfrm>
            <a:off x="8847221" y="1523116"/>
            <a:ext cx="465222" cy="281827"/>
          </a:xfrm>
          <a:prstGeom prst="rect">
            <a:avLst/>
          </a:prstGeom>
        </p:spPr>
        <p:txBody>
          <a:bodyPr/>
          <a:lstStyle>
            <a:lvl1pPr marL="228600" indent="-228600" algn="l" defTabSz="914400" rtl="0" eaLnBrk="1" latinLnBrk="0" hangingPunct="1">
              <a:lnSpc>
                <a:spcPct val="90000"/>
              </a:lnSpc>
              <a:spcBef>
                <a:spcPts val="1000"/>
              </a:spcBef>
              <a:buClr>
                <a:srgbClr val="7E7D7E"/>
              </a:buClr>
              <a:buSzPct val="90000"/>
              <a:buFont typeface="Wingdings" panose="05000000000000000000" pitchFamily="2" charset="2"/>
              <a:buChar char="§"/>
              <a:defRPr sz="2400" kern="1200">
                <a:solidFill>
                  <a:schemeClr val="bg2">
                    <a:lumMod val="25000"/>
                  </a:schemeClr>
                </a:solidFill>
                <a:latin typeface="HelveticaNeueLT Std Lt Cn" panose="020B040602020203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bg2">
                    <a:lumMod val="25000"/>
                  </a:schemeClr>
                </a:solidFill>
                <a:latin typeface="HelveticaNeueLT Std Lt Cn" panose="020B0406020202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2">
                    <a:lumMod val="25000"/>
                  </a:schemeClr>
                </a:solidFill>
                <a:latin typeface="HelveticaNeueLT Std Lt Cn" panose="020B040602020203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2">
                    <a:lumMod val="25000"/>
                  </a:schemeClr>
                </a:solidFill>
                <a:latin typeface="HelveticaNeueLT Std Lt Cn" panose="020B0406020202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2">
                    <a:lumMod val="25000"/>
                  </a:schemeClr>
                </a:solidFill>
                <a:latin typeface="HelveticaNeueLT Std Lt Cn" panose="020B04060202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1100"/>
              </a:spcBef>
              <a:buFont typeface="Wingdings" panose="05000000000000000000" pitchFamily="2" charset="2"/>
              <a:buNone/>
            </a:pPr>
            <a:r>
              <a:rPr lang="en-US" sz="1350" spc="50" dirty="0">
                <a:solidFill>
                  <a:srgbClr val="007396"/>
                </a:solidFill>
                <a:latin typeface="HelveticaNeueLT Std Med Cn" panose="020B0606030502030204" pitchFamily="34" charset="0"/>
              </a:rPr>
              <a:t>860</a:t>
            </a:r>
          </a:p>
        </p:txBody>
      </p:sp>
      <p:sp>
        <p:nvSpPr>
          <p:cNvPr id="85" name="Text Placeholder 3">
            <a:extLst>
              <a:ext uri="{FF2B5EF4-FFF2-40B4-BE49-F238E27FC236}">
                <a16:creationId xmlns:a16="http://schemas.microsoft.com/office/drawing/2014/main" id="{03D69AA1-E93E-4A3F-A72E-D6A61CCB8AC9}"/>
              </a:ext>
            </a:extLst>
          </p:cNvPr>
          <p:cNvSpPr txBox="1">
            <a:spLocks/>
          </p:cNvSpPr>
          <p:nvPr/>
        </p:nvSpPr>
        <p:spPr>
          <a:xfrm>
            <a:off x="4967035" y="1867950"/>
            <a:ext cx="465222" cy="281827"/>
          </a:xfrm>
          <a:prstGeom prst="rect">
            <a:avLst/>
          </a:prstGeom>
        </p:spPr>
        <p:txBody>
          <a:bodyPr/>
          <a:lstStyle>
            <a:lvl1pPr marL="228600" indent="-228600" algn="l" defTabSz="914400" rtl="0" eaLnBrk="1" latinLnBrk="0" hangingPunct="1">
              <a:lnSpc>
                <a:spcPct val="90000"/>
              </a:lnSpc>
              <a:spcBef>
                <a:spcPts val="1000"/>
              </a:spcBef>
              <a:buClr>
                <a:srgbClr val="7E7D7E"/>
              </a:buClr>
              <a:buSzPct val="90000"/>
              <a:buFont typeface="Wingdings" panose="05000000000000000000" pitchFamily="2" charset="2"/>
              <a:buChar char="§"/>
              <a:defRPr sz="2400" kern="1200">
                <a:solidFill>
                  <a:schemeClr val="bg2">
                    <a:lumMod val="25000"/>
                  </a:schemeClr>
                </a:solidFill>
                <a:latin typeface="HelveticaNeueLT Std Lt Cn" panose="020B040602020203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bg2">
                    <a:lumMod val="25000"/>
                  </a:schemeClr>
                </a:solidFill>
                <a:latin typeface="HelveticaNeueLT Std Lt Cn" panose="020B0406020202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2">
                    <a:lumMod val="25000"/>
                  </a:schemeClr>
                </a:solidFill>
                <a:latin typeface="HelveticaNeueLT Std Lt Cn" panose="020B040602020203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2">
                    <a:lumMod val="25000"/>
                  </a:schemeClr>
                </a:solidFill>
                <a:latin typeface="HelveticaNeueLT Std Lt Cn" panose="020B0406020202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2">
                    <a:lumMod val="25000"/>
                  </a:schemeClr>
                </a:solidFill>
                <a:latin typeface="HelveticaNeueLT Std Lt Cn" panose="020B04060202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1100"/>
              </a:spcBef>
              <a:buFont typeface="Wingdings" panose="05000000000000000000" pitchFamily="2" charset="2"/>
              <a:buNone/>
            </a:pPr>
            <a:r>
              <a:rPr lang="en-US" sz="1350" spc="50" dirty="0">
                <a:solidFill>
                  <a:srgbClr val="007396"/>
                </a:solidFill>
                <a:latin typeface="HelveticaNeueLT Std Med Cn" panose="020B0606030502030204" pitchFamily="34" charset="0"/>
              </a:rPr>
              <a:t>343</a:t>
            </a:r>
          </a:p>
        </p:txBody>
      </p:sp>
      <p:sp>
        <p:nvSpPr>
          <p:cNvPr id="86" name="Text Placeholder 3">
            <a:extLst>
              <a:ext uri="{FF2B5EF4-FFF2-40B4-BE49-F238E27FC236}">
                <a16:creationId xmlns:a16="http://schemas.microsoft.com/office/drawing/2014/main" id="{68841791-57F6-4EDA-B68C-7607907C2576}"/>
              </a:ext>
            </a:extLst>
          </p:cNvPr>
          <p:cNvSpPr txBox="1">
            <a:spLocks/>
          </p:cNvSpPr>
          <p:nvPr/>
        </p:nvSpPr>
        <p:spPr>
          <a:xfrm>
            <a:off x="4902946" y="2188296"/>
            <a:ext cx="465222" cy="281827"/>
          </a:xfrm>
          <a:prstGeom prst="rect">
            <a:avLst/>
          </a:prstGeom>
        </p:spPr>
        <p:txBody>
          <a:bodyPr/>
          <a:lstStyle>
            <a:lvl1pPr marL="228600" indent="-228600" algn="l" defTabSz="914400" rtl="0" eaLnBrk="1" latinLnBrk="0" hangingPunct="1">
              <a:lnSpc>
                <a:spcPct val="90000"/>
              </a:lnSpc>
              <a:spcBef>
                <a:spcPts val="1000"/>
              </a:spcBef>
              <a:buClr>
                <a:srgbClr val="7E7D7E"/>
              </a:buClr>
              <a:buSzPct val="90000"/>
              <a:buFont typeface="Wingdings" panose="05000000000000000000" pitchFamily="2" charset="2"/>
              <a:buChar char="§"/>
              <a:defRPr sz="2400" kern="1200">
                <a:solidFill>
                  <a:schemeClr val="bg2">
                    <a:lumMod val="25000"/>
                  </a:schemeClr>
                </a:solidFill>
                <a:latin typeface="HelveticaNeueLT Std Lt Cn" panose="020B040602020203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bg2">
                    <a:lumMod val="25000"/>
                  </a:schemeClr>
                </a:solidFill>
                <a:latin typeface="HelveticaNeueLT Std Lt Cn" panose="020B0406020202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2">
                    <a:lumMod val="25000"/>
                  </a:schemeClr>
                </a:solidFill>
                <a:latin typeface="HelveticaNeueLT Std Lt Cn" panose="020B040602020203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2">
                    <a:lumMod val="25000"/>
                  </a:schemeClr>
                </a:solidFill>
                <a:latin typeface="HelveticaNeueLT Std Lt Cn" panose="020B0406020202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2">
                    <a:lumMod val="25000"/>
                  </a:schemeClr>
                </a:solidFill>
                <a:latin typeface="HelveticaNeueLT Std Lt Cn" panose="020B04060202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1100"/>
              </a:spcBef>
              <a:buFont typeface="Wingdings" panose="05000000000000000000" pitchFamily="2" charset="2"/>
              <a:buNone/>
            </a:pPr>
            <a:r>
              <a:rPr lang="en-US" sz="1350" spc="50" dirty="0">
                <a:solidFill>
                  <a:srgbClr val="007396"/>
                </a:solidFill>
                <a:latin typeface="HelveticaNeueLT Std Med Cn" panose="020B0606030502030204" pitchFamily="34" charset="0"/>
              </a:rPr>
              <a:t>342</a:t>
            </a:r>
          </a:p>
        </p:txBody>
      </p:sp>
      <p:sp>
        <p:nvSpPr>
          <p:cNvPr id="87" name="Text Placeholder 3">
            <a:extLst>
              <a:ext uri="{FF2B5EF4-FFF2-40B4-BE49-F238E27FC236}">
                <a16:creationId xmlns:a16="http://schemas.microsoft.com/office/drawing/2014/main" id="{318C1833-1092-4CDA-9DB5-937A47897609}"/>
              </a:ext>
            </a:extLst>
          </p:cNvPr>
          <p:cNvSpPr txBox="1">
            <a:spLocks/>
          </p:cNvSpPr>
          <p:nvPr/>
        </p:nvSpPr>
        <p:spPr>
          <a:xfrm>
            <a:off x="4770720" y="2513899"/>
            <a:ext cx="465222" cy="281827"/>
          </a:xfrm>
          <a:prstGeom prst="rect">
            <a:avLst/>
          </a:prstGeom>
        </p:spPr>
        <p:txBody>
          <a:bodyPr/>
          <a:lstStyle>
            <a:lvl1pPr marL="228600" indent="-228600" algn="l" defTabSz="914400" rtl="0" eaLnBrk="1" latinLnBrk="0" hangingPunct="1">
              <a:lnSpc>
                <a:spcPct val="90000"/>
              </a:lnSpc>
              <a:spcBef>
                <a:spcPts val="1000"/>
              </a:spcBef>
              <a:buClr>
                <a:srgbClr val="7E7D7E"/>
              </a:buClr>
              <a:buSzPct val="90000"/>
              <a:buFont typeface="Wingdings" panose="05000000000000000000" pitchFamily="2" charset="2"/>
              <a:buChar char="§"/>
              <a:defRPr sz="2400" kern="1200">
                <a:solidFill>
                  <a:schemeClr val="bg2">
                    <a:lumMod val="25000"/>
                  </a:schemeClr>
                </a:solidFill>
                <a:latin typeface="HelveticaNeueLT Std Lt Cn" panose="020B040602020203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bg2">
                    <a:lumMod val="25000"/>
                  </a:schemeClr>
                </a:solidFill>
                <a:latin typeface="HelveticaNeueLT Std Lt Cn" panose="020B0406020202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2">
                    <a:lumMod val="25000"/>
                  </a:schemeClr>
                </a:solidFill>
                <a:latin typeface="HelveticaNeueLT Std Lt Cn" panose="020B040602020203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2">
                    <a:lumMod val="25000"/>
                  </a:schemeClr>
                </a:solidFill>
                <a:latin typeface="HelveticaNeueLT Std Lt Cn" panose="020B0406020202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2">
                    <a:lumMod val="25000"/>
                  </a:schemeClr>
                </a:solidFill>
                <a:latin typeface="HelveticaNeueLT Std Lt Cn" panose="020B04060202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1100"/>
              </a:spcBef>
              <a:buFont typeface="Wingdings" panose="05000000000000000000" pitchFamily="2" charset="2"/>
              <a:buNone/>
            </a:pPr>
            <a:r>
              <a:rPr lang="en-US" sz="1350" spc="50" dirty="0">
                <a:solidFill>
                  <a:srgbClr val="007396"/>
                </a:solidFill>
                <a:latin typeface="HelveticaNeueLT Std Med Cn" panose="020B0606030502030204" pitchFamily="34" charset="0"/>
              </a:rPr>
              <a:t>336</a:t>
            </a:r>
          </a:p>
        </p:txBody>
      </p:sp>
      <p:sp>
        <p:nvSpPr>
          <p:cNvPr id="88" name="Text Placeholder 3">
            <a:extLst>
              <a:ext uri="{FF2B5EF4-FFF2-40B4-BE49-F238E27FC236}">
                <a16:creationId xmlns:a16="http://schemas.microsoft.com/office/drawing/2014/main" id="{CF5EB39D-4214-4249-A571-38F6360575C6}"/>
              </a:ext>
            </a:extLst>
          </p:cNvPr>
          <p:cNvSpPr txBox="1">
            <a:spLocks/>
          </p:cNvSpPr>
          <p:nvPr/>
        </p:nvSpPr>
        <p:spPr>
          <a:xfrm>
            <a:off x="4566465" y="2850526"/>
            <a:ext cx="465222" cy="281827"/>
          </a:xfrm>
          <a:prstGeom prst="rect">
            <a:avLst/>
          </a:prstGeom>
        </p:spPr>
        <p:txBody>
          <a:bodyPr/>
          <a:lstStyle>
            <a:lvl1pPr marL="228600" indent="-228600" algn="l" defTabSz="914400" rtl="0" eaLnBrk="1" latinLnBrk="0" hangingPunct="1">
              <a:lnSpc>
                <a:spcPct val="90000"/>
              </a:lnSpc>
              <a:spcBef>
                <a:spcPts val="1000"/>
              </a:spcBef>
              <a:buClr>
                <a:srgbClr val="7E7D7E"/>
              </a:buClr>
              <a:buSzPct val="90000"/>
              <a:buFont typeface="Wingdings" panose="05000000000000000000" pitchFamily="2" charset="2"/>
              <a:buChar char="§"/>
              <a:defRPr sz="2400" kern="1200">
                <a:solidFill>
                  <a:schemeClr val="bg2">
                    <a:lumMod val="25000"/>
                  </a:schemeClr>
                </a:solidFill>
                <a:latin typeface="HelveticaNeueLT Std Lt Cn" panose="020B040602020203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bg2">
                    <a:lumMod val="25000"/>
                  </a:schemeClr>
                </a:solidFill>
                <a:latin typeface="HelveticaNeueLT Std Lt Cn" panose="020B0406020202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2">
                    <a:lumMod val="25000"/>
                  </a:schemeClr>
                </a:solidFill>
                <a:latin typeface="HelveticaNeueLT Std Lt Cn" panose="020B040602020203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2">
                    <a:lumMod val="25000"/>
                  </a:schemeClr>
                </a:solidFill>
                <a:latin typeface="HelveticaNeueLT Std Lt Cn" panose="020B0406020202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2">
                    <a:lumMod val="25000"/>
                  </a:schemeClr>
                </a:solidFill>
                <a:latin typeface="HelveticaNeueLT Std Lt Cn" panose="020B04060202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1100"/>
              </a:spcBef>
              <a:buFont typeface="Wingdings" panose="05000000000000000000" pitchFamily="2" charset="2"/>
              <a:buNone/>
            </a:pPr>
            <a:r>
              <a:rPr lang="en-US" sz="1350" spc="50" dirty="0">
                <a:solidFill>
                  <a:srgbClr val="007396"/>
                </a:solidFill>
                <a:latin typeface="HelveticaNeueLT Std Med Cn" panose="020B0606030502030204" pitchFamily="34" charset="0"/>
              </a:rPr>
              <a:t>304</a:t>
            </a:r>
          </a:p>
        </p:txBody>
      </p:sp>
      <p:sp>
        <p:nvSpPr>
          <p:cNvPr id="89" name="Text Placeholder 3">
            <a:extLst>
              <a:ext uri="{FF2B5EF4-FFF2-40B4-BE49-F238E27FC236}">
                <a16:creationId xmlns:a16="http://schemas.microsoft.com/office/drawing/2014/main" id="{56B77C16-B895-4B89-B8AF-943EC164CDB3}"/>
              </a:ext>
            </a:extLst>
          </p:cNvPr>
          <p:cNvSpPr txBox="1">
            <a:spLocks/>
          </p:cNvSpPr>
          <p:nvPr/>
        </p:nvSpPr>
        <p:spPr>
          <a:xfrm>
            <a:off x="3194383" y="3189875"/>
            <a:ext cx="465222" cy="281827"/>
          </a:xfrm>
          <a:prstGeom prst="rect">
            <a:avLst/>
          </a:prstGeom>
        </p:spPr>
        <p:txBody>
          <a:bodyPr/>
          <a:lstStyle>
            <a:lvl1pPr marL="228600" indent="-228600" algn="l" defTabSz="914400" rtl="0" eaLnBrk="1" latinLnBrk="0" hangingPunct="1">
              <a:lnSpc>
                <a:spcPct val="90000"/>
              </a:lnSpc>
              <a:spcBef>
                <a:spcPts val="1000"/>
              </a:spcBef>
              <a:buClr>
                <a:srgbClr val="7E7D7E"/>
              </a:buClr>
              <a:buSzPct val="90000"/>
              <a:buFont typeface="Wingdings" panose="05000000000000000000" pitchFamily="2" charset="2"/>
              <a:buChar char="§"/>
              <a:defRPr sz="2400" kern="1200">
                <a:solidFill>
                  <a:schemeClr val="bg2">
                    <a:lumMod val="25000"/>
                  </a:schemeClr>
                </a:solidFill>
                <a:latin typeface="HelveticaNeueLT Std Lt Cn" panose="020B040602020203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bg2">
                    <a:lumMod val="25000"/>
                  </a:schemeClr>
                </a:solidFill>
                <a:latin typeface="HelveticaNeueLT Std Lt Cn" panose="020B0406020202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2">
                    <a:lumMod val="25000"/>
                  </a:schemeClr>
                </a:solidFill>
                <a:latin typeface="HelveticaNeueLT Std Lt Cn" panose="020B040602020203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2">
                    <a:lumMod val="25000"/>
                  </a:schemeClr>
                </a:solidFill>
                <a:latin typeface="HelveticaNeueLT Std Lt Cn" panose="020B0406020202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2">
                    <a:lumMod val="25000"/>
                  </a:schemeClr>
                </a:solidFill>
                <a:latin typeface="HelveticaNeueLT Std Lt Cn" panose="020B04060202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1100"/>
              </a:spcBef>
              <a:buFont typeface="Wingdings" panose="05000000000000000000" pitchFamily="2" charset="2"/>
              <a:buNone/>
            </a:pPr>
            <a:r>
              <a:rPr lang="en-US" sz="1350" spc="50" dirty="0">
                <a:solidFill>
                  <a:srgbClr val="007396"/>
                </a:solidFill>
                <a:latin typeface="HelveticaNeueLT Std Med Cn" panose="020B0606030502030204" pitchFamily="34" charset="0"/>
              </a:rPr>
              <a:t>137</a:t>
            </a:r>
          </a:p>
        </p:txBody>
      </p:sp>
      <p:sp>
        <p:nvSpPr>
          <p:cNvPr id="90" name="Text Placeholder 3">
            <a:extLst>
              <a:ext uri="{FF2B5EF4-FFF2-40B4-BE49-F238E27FC236}">
                <a16:creationId xmlns:a16="http://schemas.microsoft.com/office/drawing/2014/main" id="{BF66BEB0-CA6D-4764-A9E2-12F76AA61AE8}"/>
              </a:ext>
            </a:extLst>
          </p:cNvPr>
          <p:cNvSpPr txBox="1">
            <a:spLocks/>
          </p:cNvSpPr>
          <p:nvPr/>
        </p:nvSpPr>
        <p:spPr>
          <a:xfrm>
            <a:off x="3050752" y="3522750"/>
            <a:ext cx="465222" cy="281827"/>
          </a:xfrm>
          <a:prstGeom prst="rect">
            <a:avLst/>
          </a:prstGeom>
        </p:spPr>
        <p:txBody>
          <a:bodyPr/>
          <a:lstStyle>
            <a:lvl1pPr marL="228600" indent="-228600" algn="l" defTabSz="914400" rtl="0" eaLnBrk="1" latinLnBrk="0" hangingPunct="1">
              <a:lnSpc>
                <a:spcPct val="90000"/>
              </a:lnSpc>
              <a:spcBef>
                <a:spcPts val="1000"/>
              </a:spcBef>
              <a:buClr>
                <a:srgbClr val="7E7D7E"/>
              </a:buClr>
              <a:buSzPct val="90000"/>
              <a:buFont typeface="Wingdings" panose="05000000000000000000" pitchFamily="2" charset="2"/>
              <a:buChar char="§"/>
              <a:defRPr sz="2400" kern="1200">
                <a:solidFill>
                  <a:schemeClr val="bg2">
                    <a:lumMod val="25000"/>
                  </a:schemeClr>
                </a:solidFill>
                <a:latin typeface="HelveticaNeueLT Std Lt Cn" panose="020B040602020203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bg2">
                    <a:lumMod val="25000"/>
                  </a:schemeClr>
                </a:solidFill>
                <a:latin typeface="HelveticaNeueLT Std Lt Cn" panose="020B0406020202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2">
                    <a:lumMod val="25000"/>
                  </a:schemeClr>
                </a:solidFill>
                <a:latin typeface="HelveticaNeueLT Std Lt Cn" panose="020B040602020203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2">
                    <a:lumMod val="25000"/>
                  </a:schemeClr>
                </a:solidFill>
                <a:latin typeface="HelveticaNeueLT Std Lt Cn" panose="020B0406020202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2">
                    <a:lumMod val="25000"/>
                  </a:schemeClr>
                </a:solidFill>
                <a:latin typeface="HelveticaNeueLT Std Lt Cn" panose="020B04060202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1100"/>
              </a:spcBef>
              <a:buFont typeface="Wingdings" panose="05000000000000000000" pitchFamily="2" charset="2"/>
              <a:buNone/>
            </a:pPr>
            <a:r>
              <a:rPr lang="en-US" sz="1350" spc="50" dirty="0">
                <a:solidFill>
                  <a:srgbClr val="007396"/>
                </a:solidFill>
                <a:latin typeface="HelveticaNeueLT Std Med Cn" panose="020B0606030502030204" pitchFamily="34" charset="0"/>
              </a:rPr>
              <a:t>112</a:t>
            </a:r>
          </a:p>
        </p:txBody>
      </p:sp>
      <p:sp>
        <p:nvSpPr>
          <p:cNvPr id="91" name="Text Placeholder 3">
            <a:extLst>
              <a:ext uri="{FF2B5EF4-FFF2-40B4-BE49-F238E27FC236}">
                <a16:creationId xmlns:a16="http://schemas.microsoft.com/office/drawing/2014/main" id="{3C702037-F131-4C7D-B250-6E0DDCA189FC}"/>
              </a:ext>
            </a:extLst>
          </p:cNvPr>
          <p:cNvSpPr txBox="1">
            <a:spLocks/>
          </p:cNvSpPr>
          <p:nvPr/>
        </p:nvSpPr>
        <p:spPr>
          <a:xfrm>
            <a:off x="2932951" y="3862140"/>
            <a:ext cx="465222" cy="281827"/>
          </a:xfrm>
          <a:prstGeom prst="rect">
            <a:avLst/>
          </a:prstGeom>
        </p:spPr>
        <p:txBody>
          <a:bodyPr/>
          <a:lstStyle>
            <a:lvl1pPr marL="228600" indent="-228600" algn="l" defTabSz="914400" rtl="0" eaLnBrk="1" latinLnBrk="0" hangingPunct="1">
              <a:lnSpc>
                <a:spcPct val="90000"/>
              </a:lnSpc>
              <a:spcBef>
                <a:spcPts val="1000"/>
              </a:spcBef>
              <a:buClr>
                <a:srgbClr val="7E7D7E"/>
              </a:buClr>
              <a:buSzPct val="90000"/>
              <a:buFont typeface="Wingdings" panose="05000000000000000000" pitchFamily="2" charset="2"/>
              <a:buChar char="§"/>
              <a:defRPr sz="2400" kern="1200">
                <a:solidFill>
                  <a:schemeClr val="bg2">
                    <a:lumMod val="25000"/>
                  </a:schemeClr>
                </a:solidFill>
                <a:latin typeface="HelveticaNeueLT Std Lt Cn" panose="020B040602020203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bg2">
                    <a:lumMod val="25000"/>
                  </a:schemeClr>
                </a:solidFill>
                <a:latin typeface="HelveticaNeueLT Std Lt Cn" panose="020B0406020202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2">
                    <a:lumMod val="25000"/>
                  </a:schemeClr>
                </a:solidFill>
                <a:latin typeface="HelveticaNeueLT Std Lt Cn" panose="020B040602020203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2">
                    <a:lumMod val="25000"/>
                  </a:schemeClr>
                </a:solidFill>
                <a:latin typeface="HelveticaNeueLT Std Lt Cn" panose="020B0406020202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2">
                    <a:lumMod val="25000"/>
                  </a:schemeClr>
                </a:solidFill>
                <a:latin typeface="HelveticaNeueLT Std Lt Cn" panose="020B04060202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1100"/>
              </a:spcBef>
              <a:buFont typeface="Wingdings" panose="05000000000000000000" pitchFamily="2" charset="2"/>
              <a:buNone/>
            </a:pPr>
            <a:r>
              <a:rPr lang="en-US" sz="1350" spc="50" dirty="0">
                <a:solidFill>
                  <a:srgbClr val="007396"/>
                </a:solidFill>
                <a:latin typeface="HelveticaNeueLT Std Med Cn" panose="020B0606030502030204" pitchFamily="34" charset="0"/>
              </a:rPr>
              <a:t>49</a:t>
            </a:r>
          </a:p>
        </p:txBody>
      </p:sp>
      <p:sp>
        <p:nvSpPr>
          <p:cNvPr id="92" name="Text Placeholder 3">
            <a:extLst>
              <a:ext uri="{FF2B5EF4-FFF2-40B4-BE49-F238E27FC236}">
                <a16:creationId xmlns:a16="http://schemas.microsoft.com/office/drawing/2014/main" id="{0451D8B7-20B4-4B95-9F95-889E01EAFD49}"/>
              </a:ext>
            </a:extLst>
          </p:cNvPr>
          <p:cNvSpPr txBox="1">
            <a:spLocks/>
          </p:cNvSpPr>
          <p:nvPr/>
        </p:nvSpPr>
        <p:spPr>
          <a:xfrm>
            <a:off x="2676017" y="4174001"/>
            <a:ext cx="465222" cy="281827"/>
          </a:xfrm>
          <a:prstGeom prst="rect">
            <a:avLst/>
          </a:prstGeom>
        </p:spPr>
        <p:txBody>
          <a:bodyPr/>
          <a:lstStyle>
            <a:lvl1pPr marL="228600" indent="-228600" algn="l" defTabSz="914400" rtl="0" eaLnBrk="1" latinLnBrk="0" hangingPunct="1">
              <a:lnSpc>
                <a:spcPct val="90000"/>
              </a:lnSpc>
              <a:spcBef>
                <a:spcPts val="1000"/>
              </a:spcBef>
              <a:buClr>
                <a:srgbClr val="7E7D7E"/>
              </a:buClr>
              <a:buSzPct val="90000"/>
              <a:buFont typeface="Wingdings" panose="05000000000000000000" pitchFamily="2" charset="2"/>
              <a:buChar char="§"/>
              <a:defRPr sz="2400" kern="1200">
                <a:solidFill>
                  <a:schemeClr val="bg2">
                    <a:lumMod val="25000"/>
                  </a:schemeClr>
                </a:solidFill>
                <a:latin typeface="HelveticaNeueLT Std Lt Cn" panose="020B040602020203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bg2">
                    <a:lumMod val="25000"/>
                  </a:schemeClr>
                </a:solidFill>
                <a:latin typeface="HelveticaNeueLT Std Lt Cn" panose="020B0406020202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2">
                    <a:lumMod val="25000"/>
                  </a:schemeClr>
                </a:solidFill>
                <a:latin typeface="HelveticaNeueLT Std Lt Cn" panose="020B040602020203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2">
                    <a:lumMod val="25000"/>
                  </a:schemeClr>
                </a:solidFill>
                <a:latin typeface="HelveticaNeueLT Std Lt Cn" panose="020B0406020202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2">
                    <a:lumMod val="25000"/>
                  </a:schemeClr>
                </a:solidFill>
                <a:latin typeface="HelveticaNeueLT Std Lt Cn" panose="020B04060202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1100"/>
              </a:spcBef>
              <a:buFont typeface="Wingdings" panose="05000000000000000000" pitchFamily="2" charset="2"/>
              <a:buNone/>
            </a:pPr>
            <a:r>
              <a:rPr lang="en-US" sz="1350" spc="50" dirty="0">
                <a:solidFill>
                  <a:srgbClr val="007396"/>
                </a:solidFill>
                <a:latin typeface="HelveticaNeueLT Std Med Cn" panose="020B0606030502030204" pitchFamily="34" charset="0"/>
              </a:rPr>
              <a:t>12</a:t>
            </a:r>
          </a:p>
        </p:txBody>
      </p:sp>
      <p:sp>
        <p:nvSpPr>
          <p:cNvPr id="93" name="Text Placeholder 3">
            <a:extLst>
              <a:ext uri="{FF2B5EF4-FFF2-40B4-BE49-F238E27FC236}">
                <a16:creationId xmlns:a16="http://schemas.microsoft.com/office/drawing/2014/main" id="{6C4D5273-497F-4159-935E-6C5A93B9A5A1}"/>
              </a:ext>
            </a:extLst>
          </p:cNvPr>
          <p:cNvSpPr txBox="1">
            <a:spLocks/>
          </p:cNvSpPr>
          <p:nvPr/>
        </p:nvSpPr>
        <p:spPr>
          <a:xfrm>
            <a:off x="2665994" y="4511429"/>
            <a:ext cx="465222" cy="281827"/>
          </a:xfrm>
          <a:prstGeom prst="rect">
            <a:avLst/>
          </a:prstGeom>
        </p:spPr>
        <p:txBody>
          <a:bodyPr/>
          <a:lstStyle>
            <a:lvl1pPr marL="228600" indent="-228600" algn="l" defTabSz="914400" rtl="0" eaLnBrk="1" latinLnBrk="0" hangingPunct="1">
              <a:lnSpc>
                <a:spcPct val="90000"/>
              </a:lnSpc>
              <a:spcBef>
                <a:spcPts val="1000"/>
              </a:spcBef>
              <a:buClr>
                <a:srgbClr val="7E7D7E"/>
              </a:buClr>
              <a:buSzPct val="90000"/>
              <a:buFont typeface="Wingdings" panose="05000000000000000000" pitchFamily="2" charset="2"/>
              <a:buChar char="§"/>
              <a:defRPr sz="2400" kern="1200">
                <a:solidFill>
                  <a:schemeClr val="bg2">
                    <a:lumMod val="25000"/>
                  </a:schemeClr>
                </a:solidFill>
                <a:latin typeface="HelveticaNeueLT Std Lt Cn" panose="020B040602020203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bg2">
                    <a:lumMod val="25000"/>
                  </a:schemeClr>
                </a:solidFill>
                <a:latin typeface="HelveticaNeueLT Std Lt Cn" panose="020B0406020202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2">
                    <a:lumMod val="25000"/>
                  </a:schemeClr>
                </a:solidFill>
                <a:latin typeface="HelveticaNeueLT Std Lt Cn" panose="020B040602020203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2">
                    <a:lumMod val="25000"/>
                  </a:schemeClr>
                </a:solidFill>
                <a:latin typeface="HelveticaNeueLT Std Lt Cn" panose="020B0406020202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2">
                    <a:lumMod val="25000"/>
                  </a:schemeClr>
                </a:solidFill>
                <a:latin typeface="HelveticaNeueLT Std Lt Cn" panose="020B04060202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1100"/>
              </a:spcBef>
              <a:buFont typeface="Wingdings" panose="05000000000000000000" pitchFamily="2" charset="2"/>
              <a:buNone/>
            </a:pPr>
            <a:r>
              <a:rPr lang="en-US" sz="1350" spc="50" dirty="0">
                <a:solidFill>
                  <a:srgbClr val="007396"/>
                </a:solidFill>
                <a:latin typeface="HelveticaNeueLT Std Med Cn" panose="020B0606030502030204" pitchFamily="34" charset="0"/>
              </a:rPr>
              <a:t>11</a:t>
            </a:r>
          </a:p>
        </p:txBody>
      </p:sp>
      <p:sp>
        <p:nvSpPr>
          <p:cNvPr id="94" name="Text Placeholder 3">
            <a:extLst>
              <a:ext uri="{FF2B5EF4-FFF2-40B4-BE49-F238E27FC236}">
                <a16:creationId xmlns:a16="http://schemas.microsoft.com/office/drawing/2014/main" id="{CA47F8C7-3D83-4FFB-880E-D49D35ED4852}"/>
              </a:ext>
            </a:extLst>
          </p:cNvPr>
          <p:cNvSpPr txBox="1">
            <a:spLocks/>
          </p:cNvSpPr>
          <p:nvPr/>
        </p:nvSpPr>
        <p:spPr>
          <a:xfrm>
            <a:off x="2673017" y="4821176"/>
            <a:ext cx="465222" cy="281827"/>
          </a:xfrm>
          <a:prstGeom prst="rect">
            <a:avLst/>
          </a:prstGeom>
        </p:spPr>
        <p:txBody>
          <a:bodyPr/>
          <a:lstStyle>
            <a:lvl1pPr marL="228600" indent="-228600" algn="l" defTabSz="914400" rtl="0" eaLnBrk="1" latinLnBrk="0" hangingPunct="1">
              <a:lnSpc>
                <a:spcPct val="90000"/>
              </a:lnSpc>
              <a:spcBef>
                <a:spcPts val="1000"/>
              </a:spcBef>
              <a:buClr>
                <a:srgbClr val="7E7D7E"/>
              </a:buClr>
              <a:buSzPct val="90000"/>
              <a:buFont typeface="Wingdings" panose="05000000000000000000" pitchFamily="2" charset="2"/>
              <a:buChar char="§"/>
              <a:defRPr sz="2400" kern="1200">
                <a:solidFill>
                  <a:schemeClr val="bg2">
                    <a:lumMod val="25000"/>
                  </a:schemeClr>
                </a:solidFill>
                <a:latin typeface="HelveticaNeueLT Std Lt Cn" panose="020B040602020203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bg2">
                    <a:lumMod val="25000"/>
                  </a:schemeClr>
                </a:solidFill>
                <a:latin typeface="HelveticaNeueLT Std Lt Cn" panose="020B0406020202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2">
                    <a:lumMod val="25000"/>
                  </a:schemeClr>
                </a:solidFill>
                <a:latin typeface="HelveticaNeueLT Std Lt Cn" panose="020B040602020203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2">
                    <a:lumMod val="25000"/>
                  </a:schemeClr>
                </a:solidFill>
                <a:latin typeface="HelveticaNeueLT Std Lt Cn" panose="020B0406020202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2">
                    <a:lumMod val="25000"/>
                  </a:schemeClr>
                </a:solidFill>
                <a:latin typeface="HelveticaNeueLT Std Lt Cn" panose="020B04060202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1100"/>
              </a:spcBef>
              <a:buFont typeface="Wingdings" panose="05000000000000000000" pitchFamily="2" charset="2"/>
              <a:buNone/>
            </a:pPr>
            <a:r>
              <a:rPr lang="en-US" sz="1350" spc="50" dirty="0">
                <a:solidFill>
                  <a:srgbClr val="007396"/>
                </a:solidFill>
                <a:latin typeface="HelveticaNeueLT Std Med Cn" panose="020B0606030502030204" pitchFamily="34" charset="0"/>
              </a:rPr>
              <a:t>8</a:t>
            </a:r>
          </a:p>
        </p:txBody>
      </p:sp>
    </p:spTree>
    <p:extLst>
      <p:ext uri="{BB962C8B-B14F-4D97-AF65-F5344CB8AC3E}">
        <p14:creationId xmlns:p14="http://schemas.microsoft.com/office/powerpoint/2010/main" val="236549123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11" descr="image015">
            <a:extLst>
              <a:ext uri="{FF2B5EF4-FFF2-40B4-BE49-F238E27FC236}">
                <a16:creationId xmlns:a16="http://schemas.microsoft.com/office/drawing/2014/main" id="{26386C25-D865-4826-AF92-41DA0D21DB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2818" y="1526806"/>
            <a:ext cx="6461121" cy="38284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a:extLst>
              <a:ext uri="{FF2B5EF4-FFF2-40B4-BE49-F238E27FC236}">
                <a16:creationId xmlns:a16="http://schemas.microsoft.com/office/drawing/2014/main" id="{7BCF6545-D0CA-4DA9-B2FC-A6B4C9F164F5}"/>
              </a:ext>
            </a:extLst>
          </p:cNvPr>
          <p:cNvPicPr>
            <a:picLocks noChangeAspect="1"/>
          </p:cNvPicPr>
          <p:nvPr/>
        </p:nvPicPr>
        <p:blipFill rotWithShape="1">
          <a:blip r:embed="rId3"/>
          <a:srcRect l="48620" t="40025" r="29851" b="10410"/>
          <a:stretch/>
        </p:blipFill>
        <p:spPr>
          <a:xfrm>
            <a:off x="7491389" y="22930"/>
            <a:ext cx="4143148" cy="6813500"/>
          </a:xfrm>
          <a:prstGeom prst="rect">
            <a:avLst/>
          </a:prstGeom>
        </p:spPr>
      </p:pic>
      <p:sp>
        <p:nvSpPr>
          <p:cNvPr id="3" name="Slide Number Placeholder 2">
            <a:extLst>
              <a:ext uri="{FF2B5EF4-FFF2-40B4-BE49-F238E27FC236}">
                <a16:creationId xmlns:a16="http://schemas.microsoft.com/office/drawing/2014/main" id="{4D48BC4A-890E-43C7-A28F-CE4836BB3100}"/>
              </a:ext>
            </a:extLst>
          </p:cNvPr>
          <p:cNvSpPr>
            <a:spLocks noGrp="1"/>
          </p:cNvSpPr>
          <p:nvPr>
            <p:ph type="sldNum" sz="quarter" idx="12"/>
          </p:nvPr>
        </p:nvSpPr>
        <p:spPr/>
        <p:txBody>
          <a:bodyPr/>
          <a:lstStyle/>
          <a:p>
            <a:r>
              <a:rPr lang="en-US" dirty="0"/>
              <a:t>p </a:t>
            </a:r>
            <a:fld id="{D48DF834-3ED9-430A-B51F-30D54AEDC26A}" type="slidenum">
              <a:rPr lang="en-US" smtClean="0"/>
              <a:t>32</a:t>
            </a:fld>
            <a:endParaRPr lang="en-US" dirty="0"/>
          </a:p>
        </p:txBody>
      </p:sp>
      <p:sp>
        <p:nvSpPr>
          <p:cNvPr id="17" name="Oval 16">
            <a:extLst>
              <a:ext uri="{FF2B5EF4-FFF2-40B4-BE49-F238E27FC236}">
                <a16:creationId xmlns:a16="http://schemas.microsoft.com/office/drawing/2014/main" id="{5BDEC3AC-E563-4F45-BD06-65F0CFDC4009}"/>
              </a:ext>
            </a:extLst>
          </p:cNvPr>
          <p:cNvSpPr/>
          <p:nvPr/>
        </p:nvSpPr>
        <p:spPr>
          <a:xfrm>
            <a:off x="9830430" y="6320900"/>
            <a:ext cx="320040" cy="320040"/>
          </a:xfrm>
          <a:prstGeom prst="ellipse">
            <a:avLst/>
          </a:prstGeom>
          <a:solidFill>
            <a:srgbClr val="FFC000"/>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C79345F5-26D9-4373-AB90-75793682F48E}"/>
              </a:ext>
            </a:extLst>
          </p:cNvPr>
          <p:cNvSpPr txBox="1"/>
          <p:nvPr/>
        </p:nvSpPr>
        <p:spPr>
          <a:xfrm>
            <a:off x="9726947" y="6286581"/>
            <a:ext cx="524150" cy="400110"/>
          </a:xfrm>
          <a:prstGeom prst="rect">
            <a:avLst/>
          </a:prstGeom>
          <a:noFill/>
        </p:spPr>
        <p:txBody>
          <a:bodyPr wrap="square" rtlCol="0">
            <a:spAutoFit/>
          </a:bodyPr>
          <a:lstStyle/>
          <a:p>
            <a:pPr algn="ctr"/>
            <a:r>
              <a:rPr lang="en-US" sz="2000" dirty="0"/>
              <a:t>H</a:t>
            </a:r>
          </a:p>
        </p:txBody>
      </p:sp>
      <p:cxnSp>
        <p:nvCxnSpPr>
          <p:cNvPr id="18" name="Straight Connector 17">
            <a:extLst>
              <a:ext uri="{FF2B5EF4-FFF2-40B4-BE49-F238E27FC236}">
                <a16:creationId xmlns:a16="http://schemas.microsoft.com/office/drawing/2014/main" id="{B71EE356-731D-4460-AD55-033AD5CBDB01}"/>
              </a:ext>
            </a:extLst>
          </p:cNvPr>
          <p:cNvCxnSpPr>
            <a:cxnSpLocks/>
          </p:cNvCxnSpPr>
          <p:nvPr/>
        </p:nvCxnSpPr>
        <p:spPr>
          <a:xfrm>
            <a:off x="9502815" y="462987"/>
            <a:ext cx="13717" cy="4191909"/>
          </a:xfrm>
          <a:prstGeom prst="line">
            <a:avLst/>
          </a:prstGeom>
          <a:ln w="12700"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9" name="Straight Connector 18">
            <a:extLst>
              <a:ext uri="{FF2B5EF4-FFF2-40B4-BE49-F238E27FC236}">
                <a16:creationId xmlns:a16="http://schemas.microsoft.com/office/drawing/2014/main" id="{4B7B51A0-0513-4624-939D-07D9DEABFD3F}"/>
              </a:ext>
            </a:extLst>
          </p:cNvPr>
          <p:cNvCxnSpPr>
            <a:cxnSpLocks/>
          </p:cNvCxnSpPr>
          <p:nvPr/>
        </p:nvCxnSpPr>
        <p:spPr>
          <a:xfrm flipH="1">
            <a:off x="8507392" y="4654896"/>
            <a:ext cx="1009142" cy="0"/>
          </a:xfrm>
          <a:prstGeom prst="line">
            <a:avLst/>
          </a:prstGeom>
          <a:ln w="12700"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0" name="Straight Connector 19">
            <a:extLst>
              <a:ext uri="{FF2B5EF4-FFF2-40B4-BE49-F238E27FC236}">
                <a16:creationId xmlns:a16="http://schemas.microsoft.com/office/drawing/2014/main" id="{5F28CC7C-B38A-414F-8AC4-A9C7B991F66C}"/>
              </a:ext>
            </a:extLst>
          </p:cNvPr>
          <p:cNvCxnSpPr>
            <a:cxnSpLocks/>
          </p:cNvCxnSpPr>
          <p:nvPr/>
        </p:nvCxnSpPr>
        <p:spPr>
          <a:xfrm>
            <a:off x="8507392" y="4654896"/>
            <a:ext cx="0" cy="329599"/>
          </a:xfrm>
          <a:prstGeom prst="line">
            <a:avLst/>
          </a:prstGeom>
          <a:ln w="12700"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1" name="Straight Connector 20">
            <a:extLst>
              <a:ext uri="{FF2B5EF4-FFF2-40B4-BE49-F238E27FC236}">
                <a16:creationId xmlns:a16="http://schemas.microsoft.com/office/drawing/2014/main" id="{13EBDDC4-B65B-406B-89E4-DC4A95226237}"/>
              </a:ext>
            </a:extLst>
          </p:cNvPr>
          <p:cNvCxnSpPr>
            <a:cxnSpLocks/>
          </p:cNvCxnSpPr>
          <p:nvPr/>
        </p:nvCxnSpPr>
        <p:spPr>
          <a:xfrm>
            <a:off x="8507392" y="4984495"/>
            <a:ext cx="727276" cy="324427"/>
          </a:xfrm>
          <a:prstGeom prst="line">
            <a:avLst/>
          </a:prstGeom>
          <a:ln w="12700"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2" name="Straight Connector 21">
            <a:extLst>
              <a:ext uri="{FF2B5EF4-FFF2-40B4-BE49-F238E27FC236}">
                <a16:creationId xmlns:a16="http://schemas.microsoft.com/office/drawing/2014/main" id="{BBEFCAE7-61CC-4908-9385-02ECFAC054E8}"/>
              </a:ext>
            </a:extLst>
          </p:cNvPr>
          <p:cNvCxnSpPr/>
          <p:nvPr/>
        </p:nvCxnSpPr>
        <p:spPr>
          <a:xfrm flipH="1">
            <a:off x="9145929" y="464916"/>
            <a:ext cx="356886" cy="0"/>
          </a:xfrm>
          <a:prstGeom prst="line">
            <a:avLst/>
          </a:prstGeom>
          <a:ln w="12700"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3" name="Straight Connector 22">
            <a:extLst>
              <a:ext uri="{FF2B5EF4-FFF2-40B4-BE49-F238E27FC236}">
                <a16:creationId xmlns:a16="http://schemas.microsoft.com/office/drawing/2014/main" id="{B2642887-4F9A-44B3-8ACB-D66A1CBE14CF}"/>
              </a:ext>
            </a:extLst>
          </p:cNvPr>
          <p:cNvCxnSpPr>
            <a:cxnSpLocks/>
          </p:cNvCxnSpPr>
          <p:nvPr/>
        </p:nvCxnSpPr>
        <p:spPr>
          <a:xfrm>
            <a:off x="9142071" y="462987"/>
            <a:ext cx="0" cy="489998"/>
          </a:xfrm>
          <a:prstGeom prst="line">
            <a:avLst/>
          </a:prstGeom>
          <a:ln w="12700"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4" name="Straight Connector 23">
            <a:extLst>
              <a:ext uri="{FF2B5EF4-FFF2-40B4-BE49-F238E27FC236}">
                <a16:creationId xmlns:a16="http://schemas.microsoft.com/office/drawing/2014/main" id="{E0EDA784-F48B-45A3-9445-8D85E208020A}"/>
              </a:ext>
            </a:extLst>
          </p:cNvPr>
          <p:cNvCxnSpPr>
            <a:cxnSpLocks/>
          </p:cNvCxnSpPr>
          <p:nvPr/>
        </p:nvCxnSpPr>
        <p:spPr>
          <a:xfrm flipH="1">
            <a:off x="8067556" y="952985"/>
            <a:ext cx="167831" cy="0"/>
          </a:xfrm>
          <a:prstGeom prst="line">
            <a:avLst/>
          </a:prstGeom>
          <a:ln w="9525" cap="flat" cmpd="sng" algn="ctr">
            <a:solidFill>
              <a:schemeClr val="accent2"/>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25" name="Straight Connector 24">
            <a:extLst>
              <a:ext uri="{FF2B5EF4-FFF2-40B4-BE49-F238E27FC236}">
                <a16:creationId xmlns:a16="http://schemas.microsoft.com/office/drawing/2014/main" id="{0641F9D8-7F15-4921-BEBE-2110112C0633}"/>
              </a:ext>
            </a:extLst>
          </p:cNvPr>
          <p:cNvCxnSpPr>
            <a:cxnSpLocks/>
          </p:cNvCxnSpPr>
          <p:nvPr/>
        </p:nvCxnSpPr>
        <p:spPr>
          <a:xfrm flipH="1">
            <a:off x="8219103" y="952985"/>
            <a:ext cx="922968" cy="0"/>
          </a:xfrm>
          <a:prstGeom prst="line">
            <a:avLst/>
          </a:prstGeom>
          <a:ln w="12700"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26" name="Oval 25">
            <a:extLst>
              <a:ext uri="{FF2B5EF4-FFF2-40B4-BE49-F238E27FC236}">
                <a16:creationId xmlns:a16="http://schemas.microsoft.com/office/drawing/2014/main" id="{D1C29E5D-46ED-40B9-95DC-03F2689A8271}"/>
              </a:ext>
            </a:extLst>
          </p:cNvPr>
          <p:cNvSpPr/>
          <p:nvPr/>
        </p:nvSpPr>
        <p:spPr>
          <a:xfrm>
            <a:off x="9167418" y="5225067"/>
            <a:ext cx="130194" cy="138714"/>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7" name="Title 1">
            <a:extLst>
              <a:ext uri="{FF2B5EF4-FFF2-40B4-BE49-F238E27FC236}">
                <a16:creationId xmlns:a16="http://schemas.microsoft.com/office/drawing/2014/main" id="{60B139BF-B7FF-4528-A848-3B6F36978706}"/>
              </a:ext>
            </a:extLst>
          </p:cNvPr>
          <p:cNvSpPr txBox="1">
            <a:spLocks/>
          </p:cNvSpPr>
          <p:nvPr/>
        </p:nvSpPr>
        <p:spPr>
          <a:xfrm>
            <a:off x="357779" y="6267458"/>
            <a:ext cx="10328622" cy="34859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800" kern="1200">
                <a:solidFill>
                  <a:srgbClr val="7E7D7E"/>
                </a:solidFill>
                <a:latin typeface="HelveticaNeueLT Std Med Cn" panose="020B0606030502030204" pitchFamily="34" charset="0"/>
                <a:ea typeface="+mj-ea"/>
                <a:cs typeface="+mj-cs"/>
              </a:defRPr>
            </a:lvl1pPr>
          </a:lstStyle>
          <a:p>
            <a:r>
              <a:rPr lang="en-US" dirty="0"/>
              <a:t>Door Hierarchy – Exterior Doors</a:t>
            </a:r>
          </a:p>
        </p:txBody>
      </p:sp>
      <p:grpSp>
        <p:nvGrpSpPr>
          <p:cNvPr id="34" name="Group 33">
            <a:extLst>
              <a:ext uri="{FF2B5EF4-FFF2-40B4-BE49-F238E27FC236}">
                <a16:creationId xmlns:a16="http://schemas.microsoft.com/office/drawing/2014/main" id="{B3CFF999-4079-4B60-8205-8C5823B54EB5}"/>
              </a:ext>
            </a:extLst>
          </p:cNvPr>
          <p:cNvGrpSpPr/>
          <p:nvPr/>
        </p:nvGrpSpPr>
        <p:grpSpPr>
          <a:xfrm>
            <a:off x="6041945" y="3851286"/>
            <a:ext cx="2333203" cy="2172995"/>
            <a:chOff x="5515046" y="1932855"/>
            <a:chExt cx="2333203" cy="2172995"/>
          </a:xfrm>
        </p:grpSpPr>
        <p:pic>
          <p:nvPicPr>
            <p:cNvPr id="35" name="Picture 34">
              <a:extLst>
                <a:ext uri="{FF2B5EF4-FFF2-40B4-BE49-F238E27FC236}">
                  <a16:creationId xmlns:a16="http://schemas.microsoft.com/office/drawing/2014/main" id="{165D9CEA-3323-4A5E-B010-A3F81742E39C}"/>
                </a:ext>
              </a:extLst>
            </p:cNvPr>
            <p:cNvPicPr>
              <a:picLocks noChangeAspect="1"/>
            </p:cNvPicPr>
            <p:nvPr/>
          </p:nvPicPr>
          <p:blipFill rotWithShape="1">
            <a:blip r:embed="rId3"/>
            <a:srcRect l="40082" t="39863" r="51904" b="51873"/>
            <a:stretch/>
          </p:blipFill>
          <p:spPr>
            <a:xfrm>
              <a:off x="5542475" y="2537366"/>
              <a:ext cx="2129631" cy="1568484"/>
            </a:xfrm>
            <a:prstGeom prst="rect">
              <a:avLst/>
            </a:prstGeom>
          </p:spPr>
        </p:pic>
        <p:sp>
          <p:nvSpPr>
            <p:cNvPr id="36" name="Title 1">
              <a:extLst>
                <a:ext uri="{FF2B5EF4-FFF2-40B4-BE49-F238E27FC236}">
                  <a16:creationId xmlns:a16="http://schemas.microsoft.com/office/drawing/2014/main" id="{186DC7FB-0AC6-4B24-A622-59C691B0FD4C}"/>
                </a:ext>
              </a:extLst>
            </p:cNvPr>
            <p:cNvSpPr txBox="1">
              <a:spLocks/>
            </p:cNvSpPr>
            <p:nvPr/>
          </p:nvSpPr>
          <p:spPr>
            <a:xfrm>
              <a:off x="5515046" y="1932855"/>
              <a:ext cx="2333203" cy="66467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800" kern="1200">
                  <a:solidFill>
                    <a:srgbClr val="7E7D7E"/>
                  </a:solidFill>
                  <a:latin typeface="HelveticaNeueLT Std Med Cn" panose="020B0606030502030204" pitchFamily="34" charset="0"/>
                  <a:ea typeface="+mj-ea"/>
                  <a:cs typeface="+mj-cs"/>
                </a:defRPr>
              </a:lvl1pPr>
            </a:lstStyle>
            <a:p>
              <a:pPr>
                <a:lnSpc>
                  <a:spcPct val="100000"/>
                </a:lnSpc>
              </a:pPr>
              <a:r>
                <a:rPr lang="en-US" sz="1600" u="heavy" spc="100" dirty="0">
                  <a:solidFill>
                    <a:schemeClr val="bg2">
                      <a:lumMod val="25000"/>
                    </a:schemeClr>
                  </a:solidFill>
                  <a:uFill>
                    <a:solidFill>
                      <a:srgbClr val="FFDD47"/>
                    </a:solidFill>
                  </a:uFill>
                  <a:ea typeface="+mn-ea"/>
                  <a:cs typeface="Arial" panose="020B0604020202020204" pitchFamily="34" charset="0"/>
                </a:rPr>
                <a:t>FIRE &amp; SMOKE PROTECTION FEATURES</a:t>
              </a:r>
            </a:p>
          </p:txBody>
        </p:sp>
      </p:grpSp>
      <p:sp>
        <p:nvSpPr>
          <p:cNvPr id="37" name="Title 1">
            <a:extLst>
              <a:ext uri="{FF2B5EF4-FFF2-40B4-BE49-F238E27FC236}">
                <a16:creationId xmlns:a16="http://schemas.microsoft.com/office/drawing/2014/main" id="{0111B0E9-743D-4EBC-8FC6-D4F83525F927}"/>
              </a:ext>
            </a:extLst>
          </p:cNvPr>
          <p:cNvSpPr txBox="1">
            <a:spLocks/>
          </p:cNvSpPr>
          <p:nvPr/>
        </p:nvSpPr>
        <p:spPr>
          <a:xfrm>
            <a:off x="1021104" y="4802964"/>
            <a:ext cx="4420246" cy="322489"/>
          </a:xfrm>
          <a:prstGeom prst="rect">
            <a:avLst/>
          </a:prstGeom>
          <a:solidFill>
            <a:srgbClr val="FFFFFF"/>
          </a:solidFill>
        </p:spPr>
        <p:txBody>
          <a:bodyPr vert="horz" lIns="91440" tIns="45720" rIns="91440" bIns="45720" rtlCol="0" anchor="ctr">
            <a:noAutofit/>
          </a:bodyPr>
          <a:lstStyle>
            <a:lvl1pPr algn="l" defTabSz="914400" rtl="0" eaLnBrk="1" latinLnBrk="0" hangingPunct="1">
              <a:lnSpc>
                <a:spcPct val="90000"/>
              </a:lnSpc>
              <a:spcBef>
                <a:spcPct val="0"/>
              </a:spcBef>
              <a:buNone/>
              <a:defRPr sz="2800" kern="1200">
                <a:solidFill>
                  <a:srgbClr val="7E7D7E"/>
                </a:solidFill>
                <a:latin typeface="HelveticaNeueLT Std Med Cn" panose="020B0606030502030204" pitchFamily="34" charset="0"/>
                <a:ea typeface="+mj-ea"/>
                <a:cs typeface="+mj-cs"/>
              </a:defRPr>
            </a:lvl1pPr>
          </a:lstStyle>
          <a:p>
            <a:pPr>
              <a:lnSpc>
                <a:spcPct val="100000"/>
              </a:lnSpc>
            </a:pPr>
            <a:r>
              <a:rPr lang="en-US" sz="2000" spc="60" dirty="0">
                <a:solidFill>
                  <a:schemeClr val="bg2">
                    <a:lumMod val="25000"/>
                  </a:schemeClr>
                </a:solidFill>
                <a:uFill>
                  <a:solidFill>
                    <a:srgbClr val="FFDD47"/>
                  </a:solidFill>
                </a:uFill>
                <a:latin typeface="HelveticaNeueLT Std Lt Cn" panose="020B0406020202030204" pitchFamily="34" charset="0"/>
                <a:ea typeface="+mn-ea"/>
                <a:cs typeface="Arial" panose="020B0604020202020204" pitchFamily="34" charset="0"/>
              </a:rPr>
              <a:t>EXTERIOR PAIR OF DOORS</a:t>
            </a:r>
          </a:p>
        </p:txBody>
      </p:sp>
      <p:sp>
        <p:nvSpPr>
          <p:cNvPr id="29" name="Oval 28">
            <a:extLst>
              <a:ext uri="{FF2B5EF4-FFF2-40B4-BE49-F238E27FC236}">
                <a16:creationId xmlns:a16="http://schemas.microsoft.com/office/drawing/2014/main" id="{67FB875C-DE6F-4BB3-BD8A-E74C1D0A429C}"/>
              </a:ext>
            </a:extLst>
          </p:cNvPr>
          <p:cNvSpPr/>
          <p:nvPr/>
        </p:nvSpPr>
        <p:spPr>
          <a:xfrm>
            <a:off x="446080" y="4654896"/>
            <a:ext cx="533276" cy="530254"/>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B50363D4-222B-4247-BEAA-BF0694396DBB}"/>
              </a:ext>
            </a:extLst>
          </p:cNvPr>
          <p:cNvSpPr txBox="1"/>
          <p:nvPr/>
        </p:nvSpPr>
        <p:spPr>
          <a:xfrm>
            <a:off x="369372" y="4596857"/>
            <a:ext cx="686691" cy="646331"/>
          </a:xfrm>
          <a:prstGeom prst="rect">
            <a:avLst/>
          </a:prstGeom>
          <a:noFill/>
        </p:spPr>
        <p:txBody>
          <a:bodyPr wrap="square" rtlCol="0">
            <a:spAutoFit/>
          </a:bodyPr>
          <a:lstStyle/>
          <a:p>
            <a:pPr algn="ctr"/>
            <a:r>
              <a:rPr lang="en-US" sz="3600" dirty="0">
                <a:latin typeface="HelveticaNeueLT Std Lt Cn" panose="020B0406020202030204" pitchFamily="34" charset="0"/>
              </a:rPr>
              <a:t>H</a:t>
            </a:r>
          </a:p>
        </p:txBody>
      </p:sp>
    </p:spTree>
    <p:extLst>
      <p:ext uri="{BB962C8B-B14F-4D97-AF65-F5344CB8AC3E}">
        <p14:creationId xmlns:p14="http://schemas.microsoft.com/office/powerpoint/2010/main" val="168855571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12" descr="image016">
            <a:extLst>
              <a:ext uri="{FF2B5EF4-FFF2-40B4-BE49-F238E27FC236}">
                <a16:creationId xmlns:a16="http://schemas.microsoft.com/office/drawing/2014/main" id="{CF38DE4C-CB19-4C05-A720-BE84E877FB2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6731" y="1504724"/>
            <a:ext cx="6359140" cy="4082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a:extLst>
              <a:ext uri="{FF2B5EF4-FFF2-40B4-BE49-F238E27FC236}">
                <a16:creationId xmlns:a16="http://schemas.microsoft.com/office/drawing/2014/main" id="{7BCF6545-D0CA-4DA9-B2FC-A6B4C9F164F5}"/>
              </a:ext>
            </a:extLst>
          </p:cNvPr>
          <p:cNvPicPr>
            <a:picLocks noChangeAspect="1"/>
          </p:cNvPicPr>
          <p:nvPr/>
        </p:nvPicPr>
        <p:blipFill rotWithShape="1">
          <a:blip r:embed="rId3"/>
          <a:srcRect l="48620" t="40025" r="29360" b="10410"/>
          <a:stretch/>
        </p:blipFill>
        <p:spPr>
          <a:xfrm>
            <a:off x="7491389" y="22930"/>
            <a:ext cx="4237770" cy="6813500"/>
          </a:xfrm>
          <a:prstGeom prst="rect">
            <a:avLst/>
          </a:prstGeom>
        </p:spPr>
      </p:pic>
      <p:sp>
        <p:nvSpPr>
          <p:cNvPr id="3" name="Slide Number Placeholder 2">
            <a:extLst>
              <a:ext uri="{FF2B5EF4-FFF2-40B4-BE49-F238E27FC236}">
                <a16:creationId xmlns:a16="http://schemas.microsoft.com/office/drawing/2014/main" id="{4D48BC4A-890E-43C7-A28F-CE4836BB3100}"/>
              </a:ext>
            </a:extLst>
          </p:cNvPr>
          <p:cNvSpPr>
            <a:spLocks noGrp="1"/>
          </p:cNvSpPr>
          <p:nvPr>
            <p:ph type="sldNum" sz="quarter" idx="12"/>
          </p:nvPr>
        </p:nvSpPr>
        <p:spPr/>
        <p:txBody>
          <a:bodyPr/>
          <a:lstStyle/>
          <a:p>
            <a:r>
              <a:rPr lang="en-US" dirty="0"/>
              <a:t>p </a:t>
            </a:r>
            <a:fld id="{D48DF834-3ED9-430A-B51F-30D54AEDC26A}" type="slidenum">
              <a:rPr lang="en-US" smtClean="0"/>
              <a:t>33</a:t>
            </a:fld>
            <a:endParaRPr lang="en-US" dirty="0"/>
          </a:p>
        </p:txBody>
      </p:sp>
      <p:sp>
        <p:nvSpPr>
          <p:cNvPr id="17" name="Oval 16">
            <a:extLst>
              <a:ext uri="{FF2B5EF4-FFF2-40B4-BE49-F238E27FC236}">
                <a16:creationId xmlns:a16="http://schemas.microsoft.com/office/drawing/2014/main" id="{5BDEC3AC-E563-4F45-BD06-65F0CFDC4009}"/>
              </a:ext>
            </a:extLst>
          </p:cNvPr>
          <p:cNvSpPr/>
          <p:nvPr/>
        </p:nvSpPr>
        <p:spPr>
          <a:xfrm>
            <a:off x="10237624" y="5663675"/>
            <a:ext cx="320040" cy="320040"/>
          </a:xfrm>
          <a:prstGeom prst="ellipse">
            <a:avLst/>
          </a:prstGeom>
          <a:solidFill>
            <a:srgbClr val="FFC000"/>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C79345F5-26D9-4373-AB90-75793682F48E}"/>
              </a:ext>
            </a:extLst>
          </p:cNvPr>
          <p:cNvSpPr txBox="1"/>
          <p:nvPr/>
        </p:nvSpPr>
        <p:spPr>
          <a:xfrm>
            <a:off x="10134141" y="5629356"/>
            <a:ext cx="524150" cy="400110"/>
          </a:xfrm>
          <a:prstGeom prst="rect">
            <a:avLst/>
          </a:prstGeom>
          <a:noFill/>
        </p:spPr>
        <p:txBody>
          <a:bodyPr wrap="square" rtlCol="0">
            <a:spAutoFit/>
          </a:bodyPr>
          <a:lstStyle/>
          <a:p>
            <a:pPr algn="ctr"/>
            <a:r>
              <a:rPr lang="en-US" sz="2000" dirty="0"/>
              <a:t>H1</a:t>
            </a:r>
          </a:p>
        </p:txBody>
      </p:sp>
      <p:cxnSp>
        <p:nvCxnSpPr>
          <p:cNvPr id="13" name="Straight Connector 12">
            <a:extLst>
              <a:ext uri="{FF2B5EF4-FFF2-40B4-BE49-F238E27FC236}">
                <a16:creationId xmlns:a16="http://schemas.microsoft.com/office/drawing/2014/main" id="{B7E2C40A-82DD-4127-9F40-B8B1AFB2D15F}"/>
              </a:ext>
            </a:extLst>
          </p:cNvPr>
          <p:cNvCxnSpPr>
            <a:cxnSpLocks/>
          </p:cNvCxnSpPr>
          <p:nvPr/>
        </p:nvCxnSpPr>
        <p:spPr>
          <a:xfrm>
            <a:off x="9502815" y="462987"/>
            <a:ext cx="13717" cy="4191909"/>
          </a:xfrm>
          <a:prstGeom prst="line">
            <a:avLst/>
          </a:prstGeom>
          <a:ln w="12700"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4" name="Straight Connector 13">
            <a:extLst>
              <a:ext uri="{FF2B5EF4-FFF2-40B4-BE49-F238E27FC236}">
                <a16:creationId xmlns:a16="http://schemas.microsoft.com/office/drawing/2014/main" id="{93622199-0B96-4922-A198-EE160C2B0BD1}"/>
              </a:ext>
            </a:extLst>
          </p:cNvPr>
          <p:cNvCxnSpPr>
            <a:cxnSpLocks/>
          </p:cNvCxnSpPr>
          <p:nvPr/>
        </p:nvCxnSpPr>
        <p:spPr>
          <a:xfrm flipH="1">
            <a:off x="8507392" y="4654896"/>
            <a:ext cx="1009142" cy="0"/>
          </a:xfrm>
          <a:prstGeom prst="line">
            <a:avLst/>
          </a:prstGeom>
          <a:ln w="12700"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8" name="Straight Connector 17">
            <a:extLst>
              <a:ext uri="{FF2B5EF4-FFF2-40B4-BE49-F238E27FC236}">
                <a16:creationId xmlns:a16="http://schemas.microsoft.com/office/drawing/2014/main" id="{AE357486-3A2E-41B2-AC54-BB6CE8B2229B}"/>
              </a:ext>
            </a:extLst>
          </p:cNvPr>
          <p:cNvCxnSpPr>
            <a:cxnSpLocks/>
          </p:cNvCxnSpPr>
          <p:nvPr/>
        </p:nvCxnSpPr>
        <p:spPr>
          <a:xfrm>
            <a:off x="8507392" y="4654896"/>
            <a:ext cx="0" cy="329599"/>
          </a:xfrm>
          <a:prstGeom prst="line">
            <a:avLst/>
          </a:prstGeom>
          <a:ln w="12700"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9" name="Straight Connector 18">
            <a:extLst>
              <a:ext uri="{FF2B5EF4-FFF2-40B4-BE49-F238E27FC236}">
                <a16:creationId xmlns:a16="http://schemas.microsoft.com/office/drawing/2014/main" id="{E8F0AE54-8A9C-4AFD-A2DA-4F8D1DB89867}"/>
              </a:ext>
            </a:extLst>
          </p:cNvPr>
          <p:cNvCxnSpPr>
            <a:cxnSpLocks/>
          </p:cNvCxnSpPr>
          <p:nvPr/>
        </p:nvCxnSpPr>
        <p:spPr>
          <a:xfrm>
            <a:off x="8507392" y="4984495"/>
            <a:ext cx="727276" cy="324427"/>
          </a:xfrm>
          <a:prstGeom prst="line">
            <a:avLst/>
          </a:prstGeom>
          <a:ln w="12700"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0" name="Straight Connector 19">
            <a:extLst>
              <a:ext uri="{FF2B5EF4-FFF2-40B4-BE49-F238E27FC236}">
                <a16:creationId xmlns:a16="http://schemas.microsoft.com/office/drawing/2014/main" id="{F69307B2-C3FC-4D89-9225-FCBCEA3AEAF1}"/>
              </a:ext>
            </a:extLst>
          </p:cNvPr>
          <p:cNvCxnSpPr/>
          <p:nvPr/>
        </p:nvCxnSpPr>
        <p:spPr>
          <a:xfrm flipH="1">
            <a:off x="9145929" y="464916"/>
            <a:ext cx="356886" cy="0"/>
          </a:xfrm>
          <a:prstGeom prst="line">
            <a:avLst/>
          </a:prstGeom>
          <a:ln w="12700"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1" name="Straight Connector 20">
            <a:extLst>
              <a:ext uri="{FF2B5EF4-FFF2-40B4-BE49-F238E27FC236}">
                <a16:creationId xmlns:a16="http://schemas.microsoft.com/office/drawing/2014/main" id="{7D9F4F76-375E-4929-AE0A-0CE34DBD6BB6}"/>
              </a:ext>
            </a:extLst>
          </p:cNvPr>
          <p:cNvCxnSpPr>
            <a:cxnSpLocks/>
          </p:cNvCxnSpPr>
          <p:nvPr/>
        </p:nvCxnSpPr>
        <p:spPr>
          <a:xfrm>
            <a:off x="9142071" y="462987"/>
            <a:ext cx="0" cy="489998"/>
          </a:xfrm>
          <a:prstGeom prst="line">
            <a:avLst/>
          </a:prstGeom>
          <a:ln w="12700"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2" name="Straight Connector 21">
            <a:extLst>
              <a:ext uri="{FF2B5EF4-FFF2-40B4-BE49-F238E27FC236}">
                <a16:creationId xmlns:a16="http://schemas.microsoft.com/office/drawing/2014/main" id="{EFB9C7EA-93E6-4E93-A2A4-63ADF51D7FD5}"/>
              </a:ext>
            </a:extLst>
          </p:cNvPr>
          <p:cNvCxnSpPr>
            <a:cxnSpLocks/>
          </p:cNvCxnSpPr>
          <p:nvPr/>
        </p:nvCxnSpPr>
        <p:spPr>
          <a:xfrm flipH="1">
            <a:off x="8067556" y="952985"/>
            <a:ext cx="167831" cy="0"/>
          </a:xfrm>
          <a:prstGeom prst="line">
            <a:avLst/>
          </a:prstGeom>
          <a:ln w="9525" cap="flat" cmpd="sng" algn="ctr">
            <a:solidFill>
              <a:schemeClr val="accent2"/>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23" name="Straight Connector 22">
            <a:extLst>
              <a:ext uri="{FF2B5EF4-FFF2-40B4-BE49-F238E27FC236}">
                <a16:creationId xmlns:a16="http://schemas.microsoft.com/office/drawing/2014/main" id="{37B86725-6191-495D-9D5C-9693E30E7E63}"/>
              </a:ext>
            </a:extLst>
          </p:cNvPr>
          <p:cNvCxnSpPr>
            <a:cxnSpLocks/>
          </p:cNvCxnSpPr>
          <p:nvPr/>
        </p:nvCxnSpPr>
        <p:spPr>
          <a:xfrm flipH="1">
            <a:off x="8219103" y="952985"/>
            <a:ext cx="922968" cy="0"/>
          </a:xfrm>
          <a:prstGeom prst="line">
            <a:avLst/>
          </a:prstGeom>
          <a:ln w="12700"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24" name="Oval 23">
            <a:extLst>
              <a:ext uri="{FF2B5EF4-FFF2-40B4-BE49-F238E27FC236}">
                <a16:creationId xmlns:a16="http://schemas.microsoft.com/office/drawing/2014/main" id="{B0D9BC40-B02B-4A93-9C82-2ECE2CBF6589}"/>
              </a:ext>
            </a:extLst>
          </p:cNvPr>
          <p:cNvSpPr/>
          <p:nvPr/>
        </p:nvSpPr>
        <p:spPr>
          <a:xfrm>
            <a:off x="9167418" y="5225067"/>
            <a:ext cx="130194" cy="138714"/>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5" name="Title 1">
            <a:extLst>
              <a:ext uri="{FF2B5EF4-FFF2-40B4-BE49-F238E27FC236}">
                <a16:creationId xmlns:a16="http://schemas.microsoft.com/office/drawing/2014/main" id="{6D8A1DFC-0791-40D6-B910-AEC8B179E82E}"/>
              </a:ext>
            </a:extLst>
          </p:cNvPr>
          <p:cNvSpPr txBox="1">
            <a:spLocks/>
          </p:cNvSpPr>
          <p:nvPr/>
        </p:nvSpPr>
        <p:spPr>
          <a:xfrm>
            <a:off x="357779" y="6267458"/>
            <a:ext cx="10328622" cy="34859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800" kern="1200">
                <a:solidFill>
                  <a:srgbClr val="7E7D7E"/>
                </a:solidFill>
                <a:latin typeface="HelveticaNeueLT Std Med Cn" panose="020B0606030502030204" pitchFamily="34" charset="0"/>
                <a:ea typeface="+mj-ea"/>
                <a:cs typeface="+mj-cs"/>
              </a:defRPr>
            </a:lvl1pPr>
          </a:lstStyle>
          <a:p>
            <a:r>
              <a:rPr lang="en-US" dirty="0"/>
              <a:t>Interior Courtyards – Exterior Doors, Means of Egress</a:t>
            </a:r>
          </a:p>
        </p:txBody>
      </p:sp>
      <p:grpSp>
        <p:nvGrpSpPr>
          <p:cNvPr id="32" name="Group 31">
            <a:extLst>
              <a:ext uri="{FF2B5EF4-FFF2-40B4-BE49-F238E27FC236}">
                <a16:creationId xmlns:a16="http://schemas.microsoft.com/office/drawing/2014/main" id="{2FF8CF55-0DEA-4526-895F-1D1E0F7D7D11}"/>
              </a:ext>
            </a:extLst>
          </p:cNvPr>
          <p:cNvGrpSpPr/>
          <p:nvPr/>
        </p:nvGrpSpPr>
        <p:grpSpPr>
          <a:xfrm>
            <a:off x="6041945" y="3851286"/>
            <a:ext cx="2333203" cy="2172995"/>
            <a:chOff x="5515046" y="1932855"/>
            <a:chExt cx="2333203" cy="2172995"/>
          </a:xfrm>
        </p:grpSpPr>
        <p:pic>
          <p:nvPicPr>
            <p:cNvPr id="33" name="Picture 32">
              <a:extLst>
                <a:ext uri="{FF2B5EF4-FFF2-40B4-BE49-F238E27FC236}">
                  <a16:creationId xmlns:a16="http://schemas.microsoft.com/office/drawing/2014/main" id="{11D12F4A-A12E-4AE5-AB4A-57580EBFE3B6}"/>
                </a:ext>
              </a:extLst>
            </p:cNvPr>
            <p:cNvPicPr>
              <a:picLocks noChangeAspect="1"/>
            </p:cNvPicPr>
            <p:nvPr/>
          </p:nvPicPr>
          <p:blipFill rotWithShape="1">
            <a:blip r:embed="rId3"/>
            <a:srcRect l="40024" t="39863" r="51904" b="51873"/>
            <a:stretch/>
          </p:blipFill>
          <p:spPr>
            <a:xfrm>
              <a:off x="5527149" y="2537366"/>
              <a:ext cx="2144957" cy="1568484"/>
            </a:xfrm>
            <a:prstGeom prst="rect">
              <a:avLst/>
            </a:prstGeom>
          </p:spPr>
        </p:pic>
        <p:sp>
          <p:nvSpPr>
            <p:cNvPr id="34" name="Title 1">
              <a:extLst>
                <a:ext uri="{FF2B5EF4-FFF2-40B4-BE49-F238E27FC236}">
                  <a16:creationId xmlns:a16="http://schemas.microsoft.com/office/drawing/2014/main" id="{A341202A-4736-47B8-A5A6-DB650CCC655D}"/>
                </a:ext>
              </a:extLst>
            </p:cNvPr>
            <p:cNvSpPr txBox="1">
              <a:spLocks/>
            </p:cNvSpPr>
            <p:nvPr/>
          </p:nvSpPr>
          <p:spPr>
            <a:xfrm>
              <a:off x="5515046" y="1932855"/>
              <a:ext cx="2333203" cy="66467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800" kern="1200">
                  <a:solidFill>
                    <a:srgbClr val="7E7D7E"/>
                  </a:solidFill>
                  <a:latin typeface="HelveticaNeueLT Std Med Cn" panose="020B0606030502030204" pitchFamily="34" charset="0"/>
                  <a:ea typeface="+mj-ea"/>
                  <a:cs typeface="+mj-cs"/>
                </a:defRPr>
              </a:lvl1pPr>
            </a:lstStyle>
            <a:p>
              <a:pPr>
                <a:lnSpc>
                  <a:spcPct val="100000"/>
                </a:lnSpc>
              </a:pPr>
              <a:r>
                <a:rPr lang="en-US" sz="1600" u="heavy" spc="100" dirty="0">
                  <a:solidFill>
                    <a:schemeClr val="bg2">
                      <a:lumMod val="25000"/>
                    </a:schemeClr>
                  </a:solidFill>
                  <a:uFill>
                    <a:solidFill>
                      <a:srgbClr val="FFDD47"/>
                    </a:solidFill>
                  </a:uFill>
                  <a:ea typeface="+mn-ea"/>
                  <a:cs typeface="Arial" panose="020B0604020202020204" pitchFamily="34" charset="0"/>
                </a:rPr>
                <a:t>FIRE &amp; SMOKE PROTECTION FEATURES</a:t>
              </a:r>
            </a:p>
          </p:txBody>
        </p:sp>
      </p:grpSp>
      <p:grpSp>
        <p:nvGrpSpPr>
          <p:cNvPr id="7" name="Group 6">
            <a:extLst>
              <a:ext uri="{FF2B5EF4-FFF2-40B4-BE49-F238E27FC236}">
                <a16:creationId xmlns:a16="http://schemas.microsoft.com/office/drawing/2014/main" id="{C4A1AE4E-92D7-43AB-9969-41DAFBB02BCD}"/>
              </a:ext>
            </a:extLst>
          </p:cNvPr>
          <p:cNvGrpSpPr/>
          <p:nvPr/>
        </p:nvGrpSpPr>
        <p:grpSpPr>
          <a:xfrm>
            <a:off x="1035758" y="4798744"/>
            <a:ext cx="4127514" cy="827232"/>
            <a:chOff x="1035758" y="4798744"/>
            <a:chExt cx="4127514" cy="827232"/>
          </a:xfrm>
        </p:grpSpPr>
        <p:sp>
          <p:nvSpPr>
            <p:cNvPr id="36" name="Title 1">
              <a:extLst>
                <a:ext uri="{FF2B5EF4-FFF2-40B4-BE49-F238E27FC236}">
                  <a16:creationId xmlns:a16="http://schemas.microsoft.com/office/drawing/2014/main" id="{4866E267-2629-4AAA-9A92-F40D921BE268}"/>
                </a:ext>
              </a:extLst>
            </p:cNvPr>
            <p:cNvSpPr txBox="1">
              <a:spLocks/>
            </p:cNvSpPr>
            <p:nvPr/>
          </p:nvSpPr>
          <p:spPr>
            <a:xfrm>
              <a:off x="3043988" y="5330281"/>
              <a:ext cx="2119284" cy="295695"/>
            </a:xfrm>
            <a:prstGeom prst="rect">
              <a:avLst/>
            </a:prstGeom>
            <a:solidFill>
              <a:srgbClr val="FFFFFF"/>
            </a:solidFill>
          </p:spPr>
          <p:txBody>
            <a:bodyPr vert="horz" lIns="91440" tIns="45720" rIns="91440" bIns="45720" rtlCol="0" anchor="ctr">
              <a:noAutofit/>
            </a:bodyPr>
            <a:lstStyle>
              <a:lvl1pPr algn="l" defTabSz="914400" rtl="0" eaLnBrk="1" latinLnBrk="0" hangingPunct="1">
                <a:lnSpc>
                  <a:spcPct val="90000"/>
                </a:lnSpc>
                <a:spcBef>
                  <a:spcPct val="0"/>
                </a:spcBef>
                <a:buNone/>
                <a:defRPr sz="2800" kern="1200">
                  <a:solidFill>
                    <a:srgbClr val="7E7D7E"/>
                  </a:solidFill>
                  <a:latin typeface="HelveticaNeueLT Std Med Cn" panose="020B0606030502030204" pitchFamily="34" charset="0"/>
                  <a:ea typeface="+mj-ea"/>
                  <a:cs typeface="+mj-cs"/>
                </a:defRPr>
              </a:lvl1pPr>
            </a:lstStyle>
            <a:p>
              <a:pPr>
                <a:lnSpc>
                  <a:spcPct val="100000"/>
                </a:lnSpc>
              </a:pPr>
              <a:endParaRPr lang="en-US" sz="2000" spc="60" dirty="0">
                <a:solidFill>
                  <a:schemeClr val="bg2">
                    <a:lumMod val="25000"/>
                  </a:schemeClr>
                </a:solidFill>
                <a:uFill>
                  <a:solidFill>
                    <a:srgbClr val="FFDD47"/>
                  </a:solidFill>
                </a:uFill>
                <a:latin typeface="HelveticaNeueLT Std Lt Cn" panose="020B0406020202030204" pitchFamily="34" charset="0"/>
                <a:ea typeface="+mn-ea"/>
                <a:cs typeface="Arial" panose="020B0604020202020204" pitchFamily="34" charset="0"/>
              </a:endParaRPr>
            </a:p>
          </p:txBody>
        </p:sp>
        <p:sp>
          <p:nvSpPr>
            <p:cNvPr id="35" name="Title 1">
              <a:extLst>
                <a:ext uri="{FF2B5EF4-FFF2-40B4-BE49-F238E27FC236}">
                  <a16:creationId xmlns:a16="http://schemas.microsoft.com/office/drawing/2014/main" id="{9148A2E0-A859-49C6-9B37-79C807D8BCDC}"/>
                </a:ext>
              </a:extLst>
            </p:cNvPr>
            <p:cNvSpPr txBox="1">
              <a:spLocks/>
            </p:cNvSpPr>
            <p:nvPr/>
          </p:nvSpPr>
          <p:spPr>
            <a:xfrm>
              <a:off x="1035758" y="4798744"/>
              <a:ext cx="3632495" cy="667319"/>
            </a:xfrm>
            <a:prstGeom prst="rect">
              <a:avLst/>
            </a:prstGeom>
            <a:solidFill>
              <a:srgbClr val="FFFFFF"/>
            </a:solidFill>
          </p:spPr>
          <p:txBody>
            <a:bodyPr vert="horz" lIns="91440" tIns="45720" rIns="91440" bIns="45720" rtlCol="0" anchor="ctr">
              <a:noAutofit/>
            </a:bodyPr>
            <a:lstStyle>
              <a:lvl1pPr algn="l" defTabSz="914400" rtl="0" eaLnBrk="1" latinLnBrk="0" hangingPunct="1">
                <a:lnSpc>
                  <a:spcPct val="90000"/>
                </a:lnSpc>
                <a:spcBef>
                  <a:spcPct val="0"/>
                </a:spcBef>
                <a:buNone/>
                <a:defRPr sz="2800" kern="1200">
                  <a:solidFill>
                    <a:srgbClr val="7E7D7E"/>
                  </a:solidFill>
                  <a:latin typeface="HelveticaNeueLT Std Med Cn" panose="020B0606030502030204" pitchFamily="34" charset="0"/>
                  <a:ea typeface="+mj-ea"/>
                  <a:cs typeface="+mj-cs"/>
                </a:defRPr>
              </a:lvl1pPr>
            </a:lstStyle>
            <a:p>
              <a:pPr>
                <a:lnSpc>
                  <a:spcPct val="100000"/>
                </a:lnSpc>
              </a:pPr>
              <a:r>
                <a:rPr lang="en-US" sz="2000" spc="60" dirty="0">
                  <a:solidFill>
                    <a:schemeClr val="bg2">
                      <a:lumMod val="25000"/>
                    </a:schemeClr>
                  </a:solidFill>
                  <a:uFill>
                    <a:solidFill>
                      <a:srgbClr val="FFDD47"/>
                    </a:solidFill>
                  </a:uFill>
                  <a:latin typeface="HelveticaNeueLT Std Lt Cn" panose="020B0406020202030204" pitchFamily="34" charset="0"/>
                  <a:ea typeface="+mn-ea"/>
                  <a:cs typeface="Arial" panose="020B0604020202020204" pitchFamily="34" charset="0"/>
                </a:rPr>
                <a:t>EXTERIOR PAIR OF DOORS</a:t>
              </a:r>
              <a:br>
                <a:rPr lang="en-US" sz="2000" spc="60" dirty="0">
                  <a:solidFill>
                    <a:schemeClr val="bg2">
                      <a:lumMod val="25000"/>
                    </a:schemeClr>
                  </a:solidFill>
                  <a:uFill>
                    <a:solidFill>
                      <a:srgbClr val="FFDD47"/>
                    </a:solidFill>
                  </a:uFill>
                  <a:latin typeface="HelveticaNeueLT Std Lt Cn" panose="020B0406020202030204" pitchFamily="34" charset="0"/>
                  <a:ea typeface="+mn-ea"/>
                  <a:cs typeface="Arial" panose="020B0604020202020204" pitchFamily="34" charset="0"/>
                </a:rPr>
              </a:br>
              <a:r>
                <a:rPr lang="en-US" sz="2000" spc="60" dirty="0">
                  <a:solidFill>
                    <a:schemeClr val="bg2">
                      <a:lumMod val="25000"/>
                    </a:schemeClr>
                  </a:solidFill>
                  <a:uFill>
                    <a:solidFill>
                      <a:srgbClr val="FFDD47"/>
                    </a:solidFill>
                  </a:uFill>
                  <a:latin typeface="HelveticaNeueLT Std Lt Cn" panose="020B0406020202030204" pitchFamily="34" charset="0"/>
                  <a:ea typeface="+mn-ea"/>
                  <a:cs typeface="Arial" panose="020B0604020202020204" pitchFamily="34" charset="0"/>
                </a:rPr>
                <a:t>AT COURTYARD (INSWING)</a:t>
              </a:r>
            </a:p>
          </p:txBody>
        </p:sp>
      </p:grpSp>
      <p:sp>
        <p:nvSpPr>
          <p:cNvPr id="27" name="Oval 26">
            <a:extLst>
              <a:ext uri="{FF2B5EF4-FFF2-40B4-BE49-F238E27FC236}">
                <a16:creationId xmlns:a16="http://schemas.microsoft.com/office/drawing/2014/main" id="{1B6D2DE8-2B03-4E89-95B0-67CBFCB08735}"/>
              </a:ext>
            </a:extLst>
          </p:cNvPr>
          <p:cNvSpPr/>
          <p:nvPr/>
        </p:nvSpPr>
        <p:spPr>
          <a:xfrm>
            <a:off x="462841" y="4654896"/>
            <a:ext cx="533276" cy="530254"/>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A93E8B3A-8221-4DB6-B3BC-B242DA9B604E}"/>
              </a:ext>
            </a:extLst>
          </p:cNvPr>
          <p:cNvSpPr txBox="1"/>
          <p:nvPr/>
        </p:nvSpPr>
        <p:spPr>
          <a:xfrm>
            <a:off x="399051" y="4593439"/>
            <a:ext cx="686691" cy="646331"/>
          </a:xfrm>
          <a:prstGeom prst="rect">
            <a:avLst/>
          </a:prstGeom>
          <a:noFill/>
        </p:spPr>
        <p:txBody>
          <a:bodyPr wrap="square" rtlCol="0">
            <a:spAutoFit/>
          </a:bodyPr>
          <a:lstStyle/>
          <a:p>
            <a:pPr algn="ctr"/>
            <a:r>
              <a:rPr lang="en-US" sz="3600" dirty="0">
                <a:latin typeface="HelveticaNeueLT Std Lt Cn" panose="020B0406020202030204" pitchFamily="34" charset="0"/>
              </a:rPr>
              <a:t>H1</a:t>
            </a:r>
          </a:p>
        </p:txBody>
      </p:sp>
    </p:spTree>
    <p:extLst>
      <p:ext uri="{BB962C8B-B14F-4D97-AF65-F5344CB8AC3E}">
        <p14:creationId xmlns:p14="http://schemas.microsoft.com/office/powerpoint/2010/main" val="138014942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image005">
            <a:extLst>
              <a:ext uri="{FF2B5EF4-FFF2-40B4-BE49-F238E27FC236}">
                <a16:creationId xmlns:a16="http://schemas.microsoft.com/office/drawing/2014/main" id="{698D21E9-E652-4EB9-A02E-6A14939F8F2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8983" y="1497106"/>
            <a:ext cx="4669693" cy="38502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a:extLst>
              <a:ext uri="{FF2B5EF4-FFF2-40B4-BE49-F238E27FC236}">
                <a16:creationId xmlns:a16="http://schemas.microsoft.com/office/drawing/2014/main" id="{7BCF6545-D0CA-4DA9-B2FC-A6B4C9F164F5}"/>
              </a:ext>
            </a:extLst>
          </p:cNvPr>
          <p:cNvPicPr>
            <a:picLocks noChangeAspect="1"/>
          </p:cNvPicPr>
          <p:nvPr/>
        </p:nvPicPr>
        <p:blipFill rotWithShape="1">
          <a:blip r:embed="rId3"/>
          <a:srcRect l="48620" t="40025" r="29360" b="10410"/>
          <a:stretch/>
        </p:blipFill>
        <p:spPr>
          <a:xfrm>
            <a:off x="7491389" y="22930"/>
            <a:ext cx="4237770" cy="6813500"/>
          </a:xfrm>
          <a:prstGeom prst="rect">
            <a:avLst/>
          </a:prstGeom>
        </p:spPr>
      </p:pic>
      <p:sp>
        <p:nvSpPr>
          <p:cNvPr id="3" name="Slide Number Placeholder 2">
            <a:extLst>
              <a:ext uri="{FF2B5EF4-FFF2-40B4-BE49-F238E27FC236}">
                <a16:creationId xmlns:a16="http://schemas.microsoft.com/office/drawing/2014/main" id="{4D48BC4A-890E-43C7-A28F-CE4836BB3100}"/>
              </a:ext>
            </a:extLst>
          </p:cNvPr>
          <p:cNvSpPr>
            <a:spLocks noGrp="1"/>
          </p:cNvSpPr>
          <p:nvPr>
            <p:ph type="sldNum" sz="quarter" idx="12"/>
          </p:nvPr>
        </p:nvSpPr>
        <p:spPr/>
        <p:txBody>
          <a:bodyPr/>
          <a:lstStyle/>
          <a:p>
            <a:r>
              <a:rPr lang="en-US" dirty="0"/>
              <a:t>p </a:t>
            </a:r>
            <a:fld id="{D48DF834-3ED9-430A-B51F-30D54AEDC26A}" type="slidenum">
              <a:rPr lang="en-US" smtClean="0"/>
              <a:t>34</a:t>
            </a:fld>
            <a:endParaRPr lang="en-US" dirty="0"/>
          </a:p>
        </p:txBody>
      </p:sp>
      <p:sp>
        <p:nvSpPr>
          <p:cNvPr id="17" name="Oval 16">
            <a:extLst>
              <a:ext uri="{FF2B5EF4-FFF2-40B4-BE49-F238E27FC236}">
                <a16:creationId xmlns:a16="http://schemas.microsoft.com/office/drawing/2014/main" id="{5BDEC3AC-E563-4F45-BD06-65F0CFDC4009}"/>
              </a:ext>
            </a:extLst>
          </p:cNvPr>
          <p:cNvSpPr/>
          <p:nvPr/>
        </p:nvSpPr>
        <p:spPr>
          <a:xfrm>
            <a:off x="7704197" y="513679"/>
            <a:ext cx="320040" cy="320040"/>
          </a:xfrm>
          <a:prstGeom prst="ellipse">
            <a:avLst/>
          </a:prstGeom>
          <a:solidFill>
            <a:srgbClr val="FFC000"/>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C79345F5-26D9-4373-AB90-75793682F48E}"/>
              </a:ext>
            </a:extLst>
          </p:cNvPr>
          <p:cNvSpPr txBox="1"/>
          <p:nvPr/>
        </p:nvSpPr>
        <p:spPr>
          <a:xfrm>
            <a:off x="7605048" y="442993"/>
            <a:ext cx="524150" cy="400110"/>
          </a:xfrm>
          <a:prstGeom prst="rect">
            <a:avLst/>
          </a:prstGeom>
          <a:noFill/>
        </p:spPr>
        <p:txBody>
          <a:bodyPr wrap="square" rtlCol="0">
            <a:spAutoFit/>
          </a:bodyPr>
          <a:lstStyle/>
          <a:p>
            <a:pPr algn="ctr"/>
            <a:r>
              <a:rPr lang="en-US" sz="2000" dirty="0"/>
              <a:t>H2</a:t>
            </a:r>
          </a:p>
        </p:txBody>
      </p:sp>
      <p:cxnSp>
        <p:nvCxnSpPr>
          <p:cNvPr id="13" name="Straight Connector 12">
            <a:extLst>
              <a:ext uri="{FF2B5EF4-FFF2-40B4-BE49-F238E27FC236}">
                <a16:creationId xmlns:a16="http://schemas.microsoft.com/office/drawing/2014/main" id="{F4F88509-C773-4CD6-B707-5A2828757B44}"/>
              </a:ext>
            </a:extLst>
          </p:cNvPr>
          <p:cNvCxnSpPr>
            <a:cxnSpLocks/>
          </p:cNvCxnSpPr>
          <p:nvPr/>
        </p:nvCxnSpPr>
        <p:spPr>
          <a:xfrm>
            <a:off x="9502815" y="462987"/>
            <a:ext cx="13717" cy="4191909"/>
          </a:xfrm>
          <a:prstGeom prst="line">
            <a:avLst/>
          </a:prstGeom>
          <a:ln w="12700"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4" name="Straight Connector 13">
            <a:extLst>
              <a:ext uri="{FF2B5EF4-FFF2-40B4-BE49-F238E27FC236}">
                <a16:creationId xmlns:a16="http://schemas.microsoft.com/office/drawing/2014/main" id="{9C396CDB-1F1F-45FA-A786-FA09A6056317}"/>
              </a:ext>
            </a:extLst>
          </p:cNvPr>
          <p:cNvCxnSpPr>
            <a:cxnSpLocks/>
          </p:cNvCxnSpPr>
          <p:nvPr/>
        </p:nvCxnSpPr>
        <p:spPr>
          <a:xfrm flipH="1">
            <a:off x="8507392" y="4654896"/>
            <a:ext cx="1009142" cy="0"/>
          </a:xfrm>
          <a:prstGeom prst="line">
            <a:avLst/>
          </a:prstGeom>
          <a:ln w="12700"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8" name="Straight Connector 17">
            <a:extLst>
              <a:ext uri="{FF2B5EF4-FFF2-40B4-BE49-F238E27FC236}">
                <a16:creationId xmlns:a16="http://schemas.microsoft.com/office/drawing/2014/main" id="{7FC41A2A-878D-479B-8EBD-47E4300D2D13}"/>
              </a:ext>
            </a:extLst>
          </p:cNvPr>
          <p:cNvCxnSpPr>
            <a:cxnSpLocks/>
          </p:cNvCxnSpPr>
          <p:nvPr/>
        </p:nvCxnSpPr>
        <p:spPr>
          <a:xfrm>
            <a:off x="8507392" y="4654896"/>
            <a:ext cx="0" cy="329599"/>
          </a:xfrm>
          <a:prstGeom prst="line">
            <a:avLst/>
          </a:prstGeom>
          <a:ln w="12700"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9" name="Straight Connector 18">
            <a:extLst>
              <a:ext uri="{FF2B5EF4-FFF2-40B4-BE49-F238E27FC236}">
                <a16:creationId xmlns:a16="http://schemas.microsoft.com/office/drawing/2014/main" id="{BCEB9C2C-B53D-461B-8ED9-1B5A3FE61128}"/>
              </a:ext>
            </a:extLst>
          </p:cNvPr>
          <p:cNvCxnSpPr>
            <a:cxnSpLocks/>
          </p:cNvCxnSpPr>
          <p:nvPr/>
        </p:nvCxnSpPr>
        <p:spPr>
          <a:xfrm>
            <a:off x="8507392" y="4984495"/>
            <a:ext cx="727276" cy="324427"/>
          </a:xfrm>
          <a:prstGeom prst="line">
            <a:avLst/>
          </a:prstGeom>
          <a:ln w="12700"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0" name="Straight Connector 19">
            <a:extLst>
              <a:ext uri="{FF2B5EF4-FFF2-40B4-BE49-F238E27FC236}">
                <a16:creationId xmlns:a16="http://schemas.microsoft.com/office/drawing/2014/main" id="{152E4E51-A337-4E21-AB81-9F402307FEF2}"/>
              </a:ext>
            </a:extLst>
          </p:cNvPr>
          <p:cNvCxnSpPr/>
          <p:nvPr/>
        </p:nvCxnSpPr>
        <p:spPr>
          <a:xfrm flipH="1">
            <a:off x="9145929" y="464916"/>
            <a:ext cx="356886" cy="0"/>
          </a:xfrm>
          <a:prstGeom prst="line">
            <a:avLst/>
          </a:prstGeom>
          <a:ln w="12700"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1" name="Straight Connector 20">
            <a:extLst>
              <a:ext uri="{FF2B5EF4-FFF2-40B4-BE49-F238E27FC236}">
                <a16:creationId xmlns:a16="http://schemas.microsoft.com/office/drawing/2014/main" id="{1EBCD7DC-1542-43D5-9382-D98E002A791C}"/>
              </a:ext>
            </a:extLst>
          </p:cNvPr>
          <p:cNvCxnSpPr>
            <a:cxnSpLocks/>
          </p:cNvCxnSpPr>
          <p:nvPr/>
        </p:nvCxnSpPr>
        <p:spPr>
          <a:xfrm>
            <a:off x="9142071" y="462987"/>
            <a:ext cx="0" cy="489998"/>
          </a:xfrm>
          <a:prstGeom prst="line">
            <a:avLst/>
          </a:prstGeom>
          <a:ln w="12700"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2" name="Straight Connector 21">
            <a:extLst>
              <a:ext uri="{FF2B5EF4-FFF2-40B4-BE49-F238E27FC236}">
                <a16:creationId xmlns:a16="http://schemas.microsoft.com/office/drawing/2014/main" id="{3CAA645E-52A9-43D4-B225-B13F768A934C}"/>
              </a:ext>
            </a:extLst>
          </p:cNvPr>
          <p:cNvCxnSpPr>
            <a:cxnSpLocks/>
          </p:cNvCxnSpPr>
          <p:nvPr/>
        </p:nvCxnSpPr>
        <p:spPr>
          <a:xfrm flipH="1">
            <a:off x="8067556" y="952985"/>
            <a:ext cx="167831" cy="0"/>
          </a:xfrm>
          <a:prstGeom prst="line">
            <a:avLst/>
          </a:prstGeom>
          <a:ln w="9525" cap="flat" cmpd="sng" algn="ctr">
            <a:solidFill>
              <a:schemeClr val="accent2"/>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23" name="Straight Connector 22">
            <a:extLst>
              <a:ext uri="{FF2B5EF4-FFF2-40B4-BE49-F238E27FC236}">
                <a16:creationId xmlns:a16="http://schemas.microsoft.com/office/drawing/2014/main" id="{F5EC9035-FE54-41E0-A345-4A4253E2E731}"/>
              </a:ext>
            </a:extLst>
          </p:cNvPr>
          <p:cNvCxnSpPr>
            <a:cxnSpLocks/>
          </p:cNvCxnSpPr>
          <p:nvPr/>
        </p:nvCxnSpPr>
        <p:spPr>
          <a:xfrm flipH="1">
            <a:off x="8219103" y="952985"/>
            <a:ext cx="922968" cy="0"/>
          </a:xfrm>
          <a:prstGeom prst="line">
            <a:avLst/>
          </a:prstGeom>
          <a:ln w="12700"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24" name="Oval 23">
            <a:extLst>
              <a:ext uri="{FF2B5EF4-FFF2-40B4-BE49-F238E27FC236}">
                <a16:creationId xmlns:a16="http://schemas.microsoft.com/office/drawing/2014/main" id="{40E440F9-A9AB-4501-BE6A-8051452989E8}"/>
              </a:ext>
            </a:extLst>
          </p:cNvPr>
          <p:cNvSpPr/>
          <p:nvPr/>
        </p:nvSpPr>
        <p:spPr>
          <a:xfrm>
            <a:off x="9167418" y="5225067"/>
            <a:ext cx="130194" cy="138714"/>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5" name="Title 1">
            <a:extLst>
              <a:ext uri="{FF2B5EF4-FFF2-40B4-BE49-F238E27FC236}">
                <a16:creationId xmlns:a16="http://schemas.microsoft.com/office/drawing/2014/main" id="{8E4D107F-1D51-4A72-82F2-EACE9668B45B}"/>
              </a:ext>
            </a:extLst>
          </p:cNvPr>
          <p:cNvSpPr txBox="1">
            <a:spLocks/>
          </p:cNvSpPr>
          <p:nvPr/>
        </p:nvSpPr>
        <p:spPr>
          <a:xfrm>
            <a:off x="357779" y="6267458"/>
            <a:ext cx="10328622" cy="34859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800" kern="1200">
                <a:solidFill>
                  <a:srgbClr val="7E7D7E"/>
                </a:solidFill>
                <a:latin typeface="HelveticaNeueLT Std Med Cn" panose="020B0606030502030204" pitchFamily="34" charset="0"/>
                <a:ea typeface="+mj-ea"/>
                <a:cs typeface="+mj-cs"/>
              </a:defRPr>
            </a:lvl1pPr>
          </a:lstStyle>
          <a:p>
            <a:r>
              <a:rPr lang="en-US" dirty="0"/>
              <a:t>Door Hierarchy – Exterior Door, Exit Discharge</a:t>
            </a:r>
          </a:p>
        </p:txBody>
      </p:sp>
      <p:grpSp>
        <p:nvGrpSpPr>
          <p:cNvPr id="26" name="Group 25">
            <a:extLst>
              <a:ext uri="{FF2B5EF4-FFF2-40B4-BE49-F238E27FC236}">
                <a16:creationId xmlns:a16="http://schemas.microsoft.com/office/drawing/2014/main" id="{E3698A84-1E5C-47C6-B8D3-7E58802800D8}"/>
              </a:ext>
            </a:extLst>
          </p:cNvPr>
          <p:cNvGrpSpPr/>
          <p:nvPr/>
        </p:nvGrpSpPr>
        <p:grpSpPr>
          <a:xfrm>
            <a:off x="5861790" y="3851286"/>
            <a:ext cx="2513358" cy="2172995"/>
            <a:chOff x="5334891" y="1932855"/>
            <a:chExt cx="2513358" cy="2172995"/>
          </a:xfrm>
        </p:grpSpPr>
        <p:pic>
          <p:nvPicPr>
            <p:cNvPr id="27" name="Picture 26">
              <a:extLst>
                <a:ext uri="{FF2B5EF4-FFF2-40B4-BE49-F238E27FC236}">
                  <a16:creationId xmlns:a16="http://schemas.microsoft.com/office/drawing/2014/main" id="{A2AF8BFE-5B7C-47A9-B169-B088569A14E9}"/>
                </a:ext>
              </a:extLst>
            </p:cNvPr>
            <p:cNvPicPr>
              <a:picLocks noChangeAspect="1"/>
            </p:cNvPicPr>
            <p:nvPr/>
          </p:nvPicPr>
          <p:blipFill rotWithShape="1">
            <a:blip r:embed="rId3"/>
            <a:srcRect l="39301" t="39863" r="51904" b="51873"/>
            <a:stretch/>
          </p:blipFill>
          <p:spPr>
            <a:xfrm>
              <a:off x="5334891" y="2537366"/>
              <a:ext cx="2337216" cy="1568484"/>
            </a:xfrm>
            <a:prstGeom prst="rect">
              <a:avLst/>
            </a:prstGeom>
          </p:spPr>
        </p:pic>
        <p:sp>
          <p:nvSpPr>
            <p:cNvPr id="28" name="Title 1">
              <a:extLst>
                <a:ext uri="{FF2B5EF4-FFF2-40B4-BE49-F238E27FC236}">
                  <a16:creationId xmlns:a16="http://schemas.microsoft.com/office/drawing/2014/main" id="{0BC733E7-5297-4AEA-8358-3FE31D6A2142}"/>
                </a:ext>
              </a:extLst>
            </p:cNvPr>
            <p:cNvSpPr txBox="1">
              <a:spLocks/>
            </p:cNvSpPr>
            <p:nvPr/>
          </p:nvSpPr>
          <p:spPr>
            <a:xfrm>
              <a:off x="5515046" y="1932855"/>
              <a:ext cx="2333203" cy="66467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800" kern="1200">
                  <a:solidFill>
                    <a:srgbClr val="7E7D7E"/>
                  </a:solidFill>
                  <a:latin typeface="HelveticaNeueLT Std Med Cn" panose="020B0606030502030204" pitchFamily="34" charset="0"/>
                  <a:ea typeface="+mj-ea"/>
                  <a:cs typeface="+mj-cs"/>
                </a:defRPr>
              </a:lvl1pPr>
            </a:lstStyle>
            <a:p>
              <a:pPr>
                <a:lnSpc>
                  <a:spcPct val="100000"/>
                </a:lnSpc>
              </a:pPr>
              <a:r>
                <a:rPr lang="en-US" sz="1600" u="heavy" spc="100" dirty="0">
                  <a:solidFill>
                    <a:schemeClr val="bg2">
                      <a:lumMod val="25000"/>
                    </a:schemeClr>
                  </a:solidFill>
                  <a:uFill>
                    <a:solidFill>
                      <a:srgbClr val="FFDD47"/>
                    </a:solidFill>
                  </a:uFill>
                  <a:ea typeface="+mn-ea"/>
                  <a:cs typeface="Arial" panose="020B0604020202020204" pitchFamily="34" charset="0"/>
                </a:rPr>
                <a:t>FIRE &amp; SMOKE PROTECTION FEATURES</a:t>
              </a:r>
            </a:p>
          </p:txBody>
        </p:sp>
      </p:grpSp>
      <p:sp>
        <p:nvSpPr>
          <p:cNvPr id="29" name="Title 1">
            <a:extLst>
              <a:ext uri="{FF2B5EF4-FFF2-40B4-BE49-F238E27FC236}">
                <a16:creationId xmlns:a16="http://schemas.microsoft.com/office/drawing/2014/main" id="{3394B5E2-0E97-424A-B33C-1F4487E37EB1}"/>
              </a:ext>
            </a:extLst>
          </p:cNvPr>
          <p:cNvSpPr txBox="1">
            <a:spLocks/>
          </p:cNvSpPr>
          <p:nvPr/>
        </p:nvSpPr>
        <p:spPr>
          <a:xfrm>
            <a:off x="1141084" y="4412071"/>
            <a:ext cx="3632495" cy="848723"/>
          </a:xfrm>
          <a:prstGeom prst="rect">
            <a:avLst/>
          </a:prstGeom>
          <a:solidFill>
            <a:srgbClr val="FFFFFF"/>
          </a:solidFill>
        </p:spPr>
        <p:txBody>
          <a:bodyPr vert="horz" lIns="91440" tIns="45720" rIns="91440" bIns="45720" rtlCol="0" anchor="ctr">
            <a:noAutofit/>
          </a:bodyPr>
          <a:lstStyle>
            <a:lvl1pPr algn="l" defTabSz="914400" rtl="0" eaLnBrk="1" latinLnBrk="0" hangingPunct="1">
              <a:lnSpc>
                <a:spcPct val="90000"/>
              </a:lnSpc>
              <a:spcBef>
                <a:spcPct val="0"/>
              </a:spcBef>
              <a:buNone/>
              <a:defRPr sz="2800" kern="1200">
                <a:solidFill>
                  <a:srgbClr val="7E7D7E"/>
                </a:solidFill>
                <a:latin typeface="HelveticaNeueLT Std Med Cn" panose="020B0606030502030204" pitchFamily="34" charset="0"/>
                <a:ea typeface="+mj-ea"/>
                <a:cs typeface="+mj-cs"/>
              </a:defRPr>
            </a:lvl1pPr>
          </a:lstStyle>
          <a:p>
            <a:pPr>
              <a:lnSpc>
                <a:spcPct val="100000"/>
              </a:lnSpc>
            </a:pPr>
            <a:r>
              <a:rPr lang="en-US" sz="2000" spc="60" dirty="0">
                <a:solidFill>
                  <a:schemeClr val="bg2">
                    <a:lumMod val="25000"/>
                  </a:schemeClr>
                </a:solidFill>
                <a:uFill>
                  <a:solidFill>
                    <a:srgbClr val="FFDD47"/>
                  </a:solidFill>
                </a:uFill>
                <a:latin typeface="HelveticaNeueLT Std Lt Cn" panose="020B0406020202030204" pitchFamily="34" charset="0"/>
                <a:ea typeface="+mn-ea"/>
                <a:cs typeface="Arial" panose="020B0604020202020204" pitchFamily="34" charset="0"/>
              </a:rPr>
              <a:t>EXTERIOR DOOR</a:t>
            </a:r>
            <a:br>
              <a:rPr lang="en-US" sz="2000" spc="60" dirty="0">
                <a:solidFill>
                  <a:schemeClr val="bg2">
                    <a:lumMod val="25000"/>
                  </a:schemeClr>
                </a:solidFill>
                <a:uFill>
                  <a:solidFill>
                    <a:srgbClr val="FFDD47"/>
                  </a:solidFill>
                </a:uFill>
                <a:latin typeface="HelveticaNeueLT Std Lt Cn" panose="020B0406020202030204" pitchFamily="34" charset="0"/>
                <a:ea typeface="+mn-ea"/>
                <a:cs typeface="Arial" panose="020B0604020202020204" pitchFamily="34" charset="0"/>
              </a:rPr>
            </a:br>
            <a:r>
              <a:rPr lang="en-US" sz="2000" spc="60" dirty="0">
                <a:solidFill>
                  <a:schemeClr val="bg2">
                    <a:lumMod val="25000"/>
                  </a:schemeClr>
                </a:solidFill>
                <a:uFill>
                  <a:solidFill>
                    <a:srgbClr val="FFDD47"/>
                  </a:solidFill>
                </a:uFill>
                <a:latin typeface="HelveticaNeueLT Std Lt Cn" panose="020B0406020202030204" pitchFamily="34" charset="0"/>
                <a:ea typeface="+mn-ea"/>
                <a:cs typeface="Arial" panose="020B0604020202020204" pitchFamily="34" charset="0"/>
              </a:rPr>
              <a:t>EXIT DISCHARGE</a:t>
            </a:r>
          </a:p>
        </p:txBody>
      </p:sp>
      <p:sp>
        <p:nvSpPr>
          <p:cNvPr id="31" name="Oval 30">
            <a:extLst>
              <a:ext uri="{FF2B5EF4-FFF2-40B4-BE49-F238E27FC236}">
                <a16:creationId xmlns:a16="http://schemas.microsoft.com/office/drawing/2014/main" id="{35891D74-19F4-4254-998E-8E5F6ECD9CB3}"/>
              </a:ext>
            </a:extLst>
          </p:cNvPr>
          <p:cNvSpPr/>
          <p:nvPr/>
        </p:nvSpPr>
        <p:spPr>
          <a:xfrm>
            <a:off x="544864" y="4447518"/>
            <a:ext cx="533276" cy="530254"/>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FC614875-3E03-4E73-AE0A-914E9C690205}"/>
              </a:ext>
            </a:extLst>
          </p:cNvPr>
          <p:cNvSpPr txBox="1"/>
          <p:nvPr/>
        </p:nvSpPr>
        <p:spPr>
          <a:xfrm>
            <a:off x="468156" y="4372723"/>
            <a:ext cx="686691" cy="646331"/>
          </a:xfrm>
          <a:prstGeom prst="rect">
            <a:avLst/>
          </a:prstGeom>
          <a:noFill/>
        </p:spPr>
        <p:txBody>
          <a:bodyPr wrap="square" rtlCol="0">
            <a:spAutoFit/>
          </a:bodyPr>
          <a:lstStyle/>
          <a:p>
            <a:pPr algn="ctr"/>
            <a:r>
              <a:rPr lang="en-US" sz="3600" dirty="0">
                <a:latin typeface="HelveticaNeueLT Std Lt Cn" panose="020B0406020202030204" pitchFamily="34" charset="0"/>
              </a:rPr>
              <a:t>H2</a:t>
            </a:r>
          </a:p>
        </p:txBody>
      </p:sp>
    </p:spTree>
    <p:extLst>
      <p:ext uri="{BB962C8B-B14F-4D97-AF65-F5344CB8AC3E}">
        <p14:creationId xmlns:p14="http://schemas.microsoft.com/office/powerpoint/2010/main" val="245545052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3" descr="image006">
            <a:extLst>
              <a:ext uri="{FF2B5EF4-FFF2-40B4-BE49-F238E27FC236}">
                <a16:creationId xmlns:a16="http://schemas.microsoft.com/office/drawing/2014/main" id="{1B39B0BB-A618-4C4F-BC9F-E1F04AE043F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7410" y="741985"/>
            <a:ext cx="5491780" cy="45188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a:extLst>
              <a:ext uri="{FF2B5EF4-FFF2-40B4-BE49-F238E27FC236}">
                <a16:creationId xmlns:a16="http://schemas.microsoft.com/office/drawing/2014/main" id="{7BCF6545-D0CA-4DA9-B2FC-A6B4C9F164F5}"/>
              </a:ext>
            </a:extLst>
          </p:cNvPr>
          <p:cNvPicPr>
            <a:picLocks noChangeAspect="1"/>
          </p:cNvPicPr>
          <p:nvPr/>
        </p:nvPicPr>
        <p:blipFill rotWithShape="1">
          <a:blip r:embed="rId3"/>
          <a:srcRect l="48620" t="40025" r="29565" b="10410"/>
          <a:stretch/>
        </p:blipFill>
        <p:spPr>
          <a:xfrm>
            <a:off x="7491389" y="22930"/>
            <a:ext cx="4198323" cy="6813500"/>
          </a:xfrm>
          <a:prstGeom prst="rect">
            <a:avLst/>
          </a:prstGeom>
        </p:spPr>
      </p:pic>
      <p:sp>
        <p:nvSpPr>
          <p:cNvPr id="3" name="Slide Number Placeholder 2">
            <a:extLst>
              <a:ext uri="{FF2B5EF4-FFF2-40B4-BE49-F238E27FC236}">
                <a16:creationId xmlns:a16="http://schemas.microsoft.com/office/drawing/2014/main" id="{4D48BC4A-890E-43C7-A28F-CE4836BB3100}"/>
              </a:ext>
            </a:extLst>
          </p:cNvPr>
          <p:cNvSpPr>
            <a:spLocks noGrp="1"/>
          </p:cNvSpPr>
          <p:nvPr>
            <p:ph type="sldNum" sz="quarter" idx="12"/>
          </p:nvPr>
        </p:nvSpPr>
        <p:spPr/>
        <p:txBody>
          <a:bodyPr/>
          <a:lstStyle/>
          <a:p>
            <a:r>
              <a:rPr lang="en-US" dirty="0"/>
              <a:t>p </a:t>
            </a:r>
            <a:fld id="{D48DF834-3ED9-430A-B51F-30D54AEDC26A}" type="slidenum">
              <a:rPr lang="en-US" smtClean="0"/>
              <a:t>35</a:t>
            </a:fld>
            <a:endParaRPr lang="en-US" dirty="0"/>
          </a:p>
        </p:txBody>
      </p:sp>
      <p:sp>
        <p:nvSpPr>
          <p:cNvPr id="17" name="Oval 16">
            <a:extLst>
              <a:ext uri="{FF2B5EF4-FFF2-40B4-BE49-F238E27FC236}">
                <a16:creationId xmlns:a16="http://schemas.microsoft.com/office/drawing/2014/main" id="{5BDEC3AC-E563-4F45-BD06-65F0CFDC4009}"/>
              </a:ext>
            </a:extLst>
          </p:cNvPr>
          <p:cNvSpPr/>
          <p:nvPr/>
        </p:nvSpPr>
        <p:spPr>
          <a:xfrm>
            <a:off x="9438187" y="3268980"/>
            <a:ext cx="320040" cy="320040"/>
          </a:xfrm>
          <a:prstGeom prst="ellipse">
            <a:avLst/>
          </a:prstGeom>
          <a:solidFill>
            <a:srgbClr val="FFC000"/>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C79345F5-26D9-4373-AB90-75793682F48E}"/>
              </a:ext>
            </a:extLst>
          </p:cNvPr>
          <p:cNvSpPr txBox="1"/>
          <p:nvPr/>
        </p:nvSpPr>
        <p:spPr>
          <a:xfrm>
            <a:off x="9334704" y="3234661"/>
            <a:ext cx="524150" cy="400110"/>
          </a:xfrm>
          <a:prstGeom prst="rect">
            <a:avLst/>
          </a:prstGeom>
          <a:noFill/>
        </p:spPr>
        <p:txBody>
          <a:bodyPr wrap="square" rtlCol="0">
            <a:spAutoFit/>
          </a:bodyPr>
          <a:lstStyle/>
          <a:p>
            <a:pPr algn="ctr"/>
            <a:r>
              <a:rPr lang="en-US" sz="2000" dirty="0"/>
              <a:t>D</a:t>
            </a:r>
          </a:p>
        </p:txBody>
      </p:sp>
      <p:cxnSp>
        <p:nvCxnSpPr>
          <p:cNvPr id="8" name="Straight Connector 7">
            <a:extLst>
              <a:ext uri="{FF2B5EF4-FFF2-40B4-BE49-F238E27FC236}">
                <a16:creationId xmlns:a16="http://schemas.microsoft.com/office/drawing/2014/main" id="{0F467112-5EF8-4585-8F49-09F77104C000}"/>
              </a:ext>
            </a:extLst>
          </p:cNvPr>
          <p:cNvCxnSpPr>
            <a:cxnSpLocks/>
          </p:cNvCxnSpPr>
          <p:nvPr/>
        </p:nvCxnSpPr>
        <p:spPr>
          <a:xfrm>
            <a:off x="9502815" y="462987"/>
            <a:ext cx="13717" cy="4191909"/>
          </a:xfrm>
          <a:prstGeom prst="line">
            <a:avLst/>
          </a:prstGeom>
          <a:ln w="12700"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9" name="Straight Connector 8">
            <a:extLst>
              <a:ext uri="{FF2B5EF4-FFF2-40B4-BE49-F238E27FC236}">
                <a16:creationId xmlns:a16="http://schemas.microsoft.com/office/drawing/2014/main" id="{AF8DAF25-D0FD-4850-B51F-5FB1FC4E21C5}"/>
              </a:ext>
            </a:extLst>
          </p:cNvPr>
          <p:cNvCxnSpPr>
            <a:cxnSpLocks/>
          </p:cNvCxnSpPr>
          <p:nvPr/>
        </p:nvCxnSpPr>
        <p:spPr>
          <a:xfrm flipH="1">
            <a:off x="8507392" y="4654896"/>
            <a:ext cx="1009142" cy="0"/>
          </a:xfrm>
          <a:prstGeom prst="line">
            <a:avLst/>
          </a:prstGeom>
          <a:ln w="12700"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0" name="Straight Connector 9">
            <a:extLst>
              <a:ext uri="{FF2B5EF4-FFF2-40B4-BE49-F238E27FC236}">
                <a16:creationId xmlns:a16="http://schemas.microsoft.com/office/drawing/2014/main" id="{9D25197F-70C3-4C80-9685-462F436FA715}"/>
              </a:ext>
            </a:extLst>
          </p:cNvPr>
          <p:cNvCxnSpPr>
            <a:cxnSpLocks/>
          </p:cNvCxnSpPr>
          <p:nvPr/>
        </p:nvCxnSpPr>
        <p:spPr>
          <a:xfrm>
            <a:off x="8507392" y="4654896"/>
            <a:ext cx="0" cy="329599"/>
          </a:xfrm>
          <a:prstGeom prst="line">
            <a:avLst/>
          </a:prstGeom>
          <a:ln w="12700"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1" name="Straight Connector 10">
            <a:extLst>
              <a:ext uri="{FF2B5EF4-FFF2-40B4-BE49-F238E27FC236}">
                <a16:creationId xmlns:a16="http://schemas.microsoft.com/office/drawing/2014/main" id="{7269297E-B906-4A00-9486-B51380C76259}"/>
              </a:ext>
            </a:extLst>
          </p:cNvPr>
          <p:cNvCxnSpPr>
            <a:cxnSpLocks/>
          </p:cNvCxnSpPr>
          <p:nvPr/>
        </p:nvCxnSpPr>
        <p:spPr>
          <a:xfrm>
            <a:off x="8507392" y="4984495"/>
            <a:ext cx="727276" cy="324427"/>
          </a:xfrm>
          <a:prstGeom prst="line">
            <a:avLst/>
          </a:prstGeom>
          <a:ln w="12700"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2" name="Straight Connector 11">
            <a:extLst>
              <a:ext uri="{FF2B5EF4-FFF2-40B4-BE49-F238E27FC236}">
                <a16:creationId xmlns:a16="http://schemas.microsoft.com/office/drawing/2014/main" id="{E43CED76-3CDB-4F6B-8536-B7194C30A280}"/>
              </a:ext>
            </a:extLst>
          </p:cNvPr>
          <p:cNvCxnSpPr/>
          <p:nvPr/>
        </p:nvCxnSpPr>
        <p:spPr>
          <a:xfrm flipH="1">
            <a:off x="9145929" y="464916"/>
            <a:ext cx="356886" cy="0"/>
          </a:xfrm>
          <a:prstGeom prst="line">
            <a:avLst/>
          </a:prstGeom>
          <a:ln w="12700"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3" name="Straight Connector 12">
            <a:extLst>
              <a:ext uri="{FF2B5EF4-FFF2-40B4-BE49-F238E27FC236}">
                <a16:creationId xmlns:a16="http://schemas.microsoft.com/office/drawing/2014/main" id="{773B9A80-B3A6-4E52-9844-83FC60F19236}"/>
              </a:ext>
            </a:extLst>
          </p:cNvPr>
          <p:cNvCxnSpPr>
            <a:cxnSpLocks/>
          </p:cNvCxnSpPr>
          <p:nvPr/>
        </p:nvCxnSpPr>
        <p:spPr>
          <a:xfrm>
            <a:off x="9142071" y="462987"/>
            <a:ext cx="0" cy="489998"/>
          </a:xfrm>
          <a:prstGeom prst="line">
            <a:avLst/>
          </a:prstGeom>
          <a:ln w="12700"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4" name="Straight Connector 13">
            <a:extLst>
              <a:ext uri="{FF2B5EF4-FFF2-40B4-BE49-F238E27FC236}">
                <a16:creationId xmlns:a16="http://schemas.microsoft.com/office/drawing/2014/main" id="{4C70B218-5233-4656-87A1-517918277869}"/>
              </a:ext>
            </a:extLst>
          </p:cNvPr>
          <p:cNvCxnSpPr>
            <a:cxnSpLocks/>
          </p:cNvCxnSpPr>
          <p:nvPr/>
        </p:nvCxnSpPr>
        <p:spPr>
          <a:xfrm flipH="1">
            <a:off x="8067556" y="952985"/>
            <a:ext cx="167831" cy="0"/>
          </a:xfrm>
          <a:prstGeom prst="line">
            <a:avLst/>
          </a:prstGeom>
          <a:ln w="9525" cap="flat" cmpd="sng" algn="ctr">
            <a:solidFill>
              <a:schemeClr val="accent2"/>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18" name="Straight Connector 17">
            <a:extLst>
              <a:ext uri="{FF2B5EF4-FFF2-40B4-BE49-F238E27FC236}">
                <a16:creationId xmlns:a16="http://schemas.microsoft.com/office/drawing/2014/main" id="{08D6ED28-718B-4DFA-BE6A-F290E082C77D}"/>
              </a:ext>
            </a:extLst>
          </p:cNvPr>
          <p:cNvCxnSpPr>
            <a:cxnSpLocks/>
          </p:cNvCxnSpPr>
          <p:nvPr/>
        </p:nvCxnSpPr>
        <p:spPr>
          <a:xfrm flipH="1">
            <a:off x="8219103" y="952985"/>
            <a:ext cx="922968" cy="0"/>
          </a:xfrm>
          <a:prstGeom prst="line">
            <a:avLst/>
          </a:prstGeom>
          <a:ln w="12700"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9" name="Oval 18">
            <a:extLst>
              <a:ext uri="{FF2B5EF4-FFF2-40B4-BE49-F238E27FC236}">
                <a16:creationId xmlns:a16="http://schemas.microsoft.com/office/drawing/2014/main" id="{65CE41E9-951C-4040-BAB2-26530EB7AEF8}"/>
              </a:ext>
            </a:extLst>
          </p:cNvPr>
          <p:cNvSpPr/>
          <p:nvPr/>
        </p:nvSpPr>
        <p:spPr>
          <a:xfrm>
            <a:off x="9167418" y="5225067"/>
            <a:ext cx="130194" cy="138714"/>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0" name="Title 1">
            <a:extLst>
              <a:ext uri="{FF2B5EF4-FFF2-40B4-BE49-F238E27FC236}">
                <a16:creationId xmlns:a16="http://schemas.microsoft.com/office/drawing/2014/main" id="{AD0F8392-3AF6-4B08-BEF3-DCA1946C2CA3}"/>
              </a:ext>
            </a:extLst>
          </p:cNvPr>
          <p:cNvSpPr txBox="1">
            <a:spLocks/>
          </p:cNvSpPr>
          <p:nvPr/>
        </p:nvSpPr>
        <p:spPr>
          <a:xfrm>
            <a:off x="357779" y="6267458"/>
            <a:ext cx="10328622" cy="34859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800" kern="1200">
                <a:solidFill>
                  <a:srgbClr val="7E7D7E"/>
                </a:solidFill>
                <a:latin typeface="HelveticaNeueLT Std Med Cn" panose="020B0606030502030204" pitchFamily="34" charset="0"/>
                <a:ea typeface="+mj-ea"/>
                <a:cs typeface="+mj-cs"/>
              </a:defRPr>
            </a:lvl1pPr>
          </a:lstStyle>
          <a:p>
            <a:r>
              <a:rPr lang="en-US" dirty="0"/>
              <a:t>Door Technology – Cross Corridor Door, Access Controlled</a:t>
            </a:r>
          </a:p>
        </p:txBody>
      </p:sp>
      <p:grpSp>
        <p:nvGrpSpPr>
          <p:cNvPr id="22" name="Group 21">
            <a:extLst>
              <a:ext uri="{FF2B5EF4-FFF2-40B4-BE49-F238E27FC236}">
                <a16:creationId xmlns:a16="http://schemas.microsoft.com/office/drawing/2014/main" id="{2855B62E-3073-4EE0-85CC-696452050E4D}"/>
              </a:ext>
            </a:extLst>
          </p:cNvPr>
          <p:cNvGrpSpPr/>
          <p:nvPr/>
        </p:nvGrpSpPr>
        <p:grpSpPr>
          <a:xfrm>
            <a:off x="5861790" y="3851286"/>
            <a:ext cx="2513358" cy="2172995"/>
            <a:chOff x="5334891" y="1932855"/>
            <a:chExt cx="2513358" cy="2172995"/>
          </a:xfrm>
        </p:grpSpPr>
        <p:pic>
          <p:nvPicPr>
            <p:cNvPr id="23" name="Picture 22">
              <a:extLst>
                <a:ext uri="{FF2B5EF4-FFF2-40B4-BE49-F238E27FC236}">
                  <a16:creationId xmlns:a16="http://schemas.microsoft.com/office/drawing/2014/main" id="{40052F71-ECA7-4F56-897F-FE7D17A2E100}"/>
                </a:ext>
              </a:extLst>
            </p:cNvPr>
            <p:cNvPicPr>
              <a:picLocks noChangeAspect="1"/>
            </p:cNvPicPr>
            <p:nvPr/>
          </p:nvPicPr>
          <p:blipFill rotWithShape="1">
            <a:blip r:embed="rId3"/>
            <a:srcRect l="39301" t="39863" r="51904" b="51873"/>
            <a:stretch/>
          </p:blipFill>
          <p:spPr>
            <a:xfrm>
              <a:off x="5334891" y="2537366"/>
              <a:ext cx="2337216" cy="1568484"/>
            </a:xfrm>
            <a:prstGeom prst="rect">
              <a:avLst/>
            </a:prstGeom>
          </p:spPr>
        </p:pic>
        <p:sp>
          <p:nvSpPr>
            <p:cNvPr id="24" name="Title 1">
              <a:extLst>
                <a:ext uri="{FF2B5EF4-FFF2-40B4-BE49-F238E27FC236}">
                  <a16:creationId xmlns:a16="http://schemas.microsoft.com/office/drawing/2014/main" id="{CCF6BA33-A334-441D-B033-06011B131F20}"/>
                </a:ext>
              </a:extLst>
            </p:cNvPr>
            <p:cNvSpPr txBox="1">
              <a:spLocks/>
            </p:cNvSpPr>
            <p:nvPr/>
          </p:nvSpPr>
          <p:spPr>
            <a:xfrm>
              <a:off x="5515046" y="1932855"/>
              <a:ext cx="2333203" cy="66467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800" kern="1200">
                  <a:solidFill>
                    <a:srgbClr val="7E7D7E"/>
                  </a:solidFill>
                  <a:latin typeface="HelveticaNeueLT Std Med Cn" panose="020B0606030502030204" pitchFamily="34" charset="0"/>
                  <a:ea typeface="+mj-ea"/>
                  <a:cs typeface="+mj-cs"/>
                </a:defRPr>
              </a:lvl1pPr>
            </a:lstStyle>
            <a:p>
              <a:pPr>
                <a:lnSpc>
                  <a:spcPct val="100000"/>
                </a:lnSpc>
              </a:pPr>
              <a:r>
                <a:rPr lang="en-US" sz="1600" u="heavy" spc="100" dirty="0">
                  <a:solidFill>
                    <a:schemeClr val="bg2">
                      <a:lumMod val="25000"/>
                    </a:schemeClr>
                  </a:solidFill>
                  <a:uFill>
                    <a:solidFill>
                      <a:srgbClr val="FFDD47"/>
                    </a:solidFill>
                  </a:uFill>
                  <a:ea typeface="+mn-ea"/>
                  <a:cs typeface="Arial" panose="020B0604020202020204" pitchFamily="34" charset="0"/>
                </a:rPr>
                <a:t>FIRE &amp; SMOKE PROTECTION FEATURES</a:t>
              </a:r>
            </a:p>
          </p:txBody>
        </p:sp>
      </p:grpSp>
      <p:sp>
        <p:nvSpPr>
          <p:cNvPr id="27" name="Title 1">
            <a:extLst>
              <a:ext uri="{FF2B5EF4-FFF2-40B4-BE49-F238E27FC236}">
                <a16:creationId xmlns:a16="http://schemas.microsoft.com/office/drawing/2014/main" id="{4B4F5636-56FE-498F-9AAF-3F19A3B17C48}"/>
              </a:ext>
            </a:extLst>
          </p:cNvPr>
          <p:cNvSpPr txBox="1">
            <a:spLocks/>
          </p:cNvSpPr>
          <p:nvPr/>
        </p:nvSpPr>
        <p:spPr>
          <a:xfrm>
            <a:off x="1220154" y="4412071"/>
            <a:ext cx="3513969" cy="848723"/>
          </a:xfrm>
          <a:prstGeom prst="rect">
            <a:avLst/>
          </a:prstGeom>
          <a:solidFill>
            <a:srgbClr val="FFFFFF"/>
          </a:solidFill>
        </p:spPr>
        <p:txBody>
          <a:bodyPr vert="horz" lIns="91440" tIns="45720" rIns="91440" bIns="45720" rtlCol="0" anchor="ctr">
            <a:noAutofit/>
          </a:bodyPr>
          <a:lstStyle>
            <a:lvl1pPr algn="l" defTabSz="914400" rtl="0" eaLnBrk="1" latinLnBrk="0" hangingPunct="1">
              <a:lnSpc>
                <a:spcPct val="90000"/>
              </a:lnSpc>
              <a:spcBef>
                <a:spcPct val="0"/>
              </a:spcBef>
              <a:buNone/>
              <a:defRPr sz="2800" kern="1200">
                <a:solidFill>
                  <a:srgbClr val="7E7D7E"/>
                </a:solidFill>
                <a:latin typeface="HelveticaNeueLT Std Med Cn" panose="020B0606030502030204" pitchFamily="34" charset="0"/>
                <a:ea typeface="+mj-ea"/>
                <a:cs typeface="+mj-cs"/>
              </a:defRPr>
            </a:lvl1pPr>
          </a:lstStyle>
          <a:p>
            <a:pPr>
              <a:lnSpc>
                <a:spcPct val="100000"/>
              </a:lnSpc>
            </a:pPr>
            <a:r>
              <a:rPr lang="en-US" sz="2000" spc="60" dirty="0">
                <a:solidFill>
                  <a:schemeClr val="bg2">
                    <a:lumMod val="25000"/>
                  </a:schemeClr>
                </a:solidFill>
                <a:uFill>
                  <a:solidFill>
                    <a:srgbClr val="FFDD47"/>
                  </a:solidFill>
                </a:uFill>
                <a:latin typeface="HelveticaNeueLT Std Lt Cn" panose="020B0406020202030204" pitchFamily="34" charset="0"/>
                <a:ea typeface="+mn-ea"/>
                <a:cs typeface="Arial" panose="020B0604020202020204" pitchFamily="34" charset="0"/>
              </a:rPr>
              <a:t>CROSS CORRIDOR DOOR</a:t>
            </a:r>
            <a:br>
              <a:rPr lang="en-US" sz="2000" spc="60" dirty="0">
                <a:solidFill>
                  <a:schemeClr val="bg2">
                    <a:lumMod val="25000"/>
                  </a:schemeClr>
                </a:solidFill>
                <a:uFill>
                  <a:solidFill>
                    <a:srgbClr val="FFDD47"/>
                  </a:solidFill>
                </a:uFill>
                <a:latin typeface="HelveticaNeueLT Std Lt Cn" panose="020B0406020202030204" pitchFamily="34" charset="0"/>
                <a:ea typeface="+mn-ea"/>
                <a:cs typeface="Arial" panose="020B0604020202020204" pitchFamily="34" charset="0"/>
              </a:rPr>
            </a:br>
            <a:r>
              <a:rPr lang="en-US" sz="2000" spc="60" dirty="0">
                <a:solidFill>
                  <a:schemeClr val="bg2">
                    <a:lumMod val="25000"/>
                  </a:schemeClr>
                </a:solidFill>
                <a:uFill>
                  <a:solidFill>
                    <a:srgbClr val="FFDD47"/>
                  </a:solidFill>
                </a:uFill>
                <a:latin typeface="HelveticaNeueLT Std Lt Cn" panose="020B0406020202030204" pitchFamily="34" charset="0"/>
                <a:ea typeface="+mn-ea"/>
                <a:cs typeface="Arial" panose="020B0604020202020204" pitchFamily="34" charset="0"/>
              </a:rPr>
              <a:t>ACCESS CONTROLLED</a:t>
            </a:r>
          </a:p>
        </p:txBody>
      </p:sp>
      <p:sp>
        <p:nvSpPr>
          <p:cNvPr id="25" name="Oval 24">
            <a:extLst>
              <a:ext uri="{FF2B5EF4-FFF2-40B4-BE49-F238E27FC236}">
                <a16:creationId xmlns:a16="http://schemas.microsoft.com/office/drawing/2014/main" id="{2276A054-3EA4-46D7-8571-0F5A0219BF84}"/>
              </a:ext>
            </a:extLst>
          </p:cNvPr>
          <p:cNvSpPr/>
          <p:nvPr/>
        </p:nvSpPr>
        <p:spPr>
          <a:xfrm>
            <a:off x="662620" y="4470076"/>
            <a:ext cx="533276" cy="530254"/>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33D5C92D-23F4-40FD-AFCD-E1DB14A28249}"/>
              </a:ext>
            </a:extLst>
          </p:cNvPr>
          <p:cNvSpPr txBox="1"/>
          <p:nvPr/>
        </p:nvSpPr>
        <p:spPr>
          <a:xfrm>
            <a:off x="596635" y="4403717"/>
            <a:ext cx="686691" cy="646331"/>
          </a:xfrm>
          <a:prstGeom prst="rect">
            <a:avLst/>
          </a:prstGeom>
          <a:noFill/>
        </p:spPr>
        <p:txBody>
          <a:bodyPr wrap="square" rtlCol="0">
            <a:spAutoFit/>
          </a:bodyPr>
          <a:lstStyle/>
          <a:p>
            <a:pPr algn="ctr"/>
            <a:r>
              <a:rPr lang="en-US" sz="3600" dirty="0">
                <a:latin typeface="HelveticaNeueLT Std Lt Cn" panose="020B0406020202030204" pitchFamily="34" charset="0"/>
              </a:rPr>
              <a:t>D</a:t>
            </a:r>
          </a:p>
        </p:txBody>
      </p:sp>
    </p:spTree>
    <p:extLst>
      <p:ext uri="{BB962C8B-B14F-4D97-AF65-F5344CB8AC3E}">
        <p14:creationId xmlns:p14="http://schemas.microsoft.com/office/powerpoint/2010/main" val="139359901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6" descr="image009">
            <a:extLst>
              <a:ext uri="{FF2B5EF4-FFF2-40B4-BE49-F238E27FC236}">
                <a16:creationId xmlns:a16="http://schemas.microsoft.com/office/drawing/2014/main" id="{CC1704A7-0CDA-4E28-B5F1-0346F64149F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5957" y="937298"/>
            <a:ext cx="5580097" cy="4449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a:extLst>
              <a:ext uri="{FF2B5EF4-FFF2-40B4-BE49-F238E27FC236}">
                <a16:creationId xmlns:a16="http://schemas.microsoft.com/office/drawing/2014/main" id="{7BCF6545-D0CA-4DA9-B2FC-A6B4C9F164F5}"/>
              </a:ext>
            </a:extLst>
          </p:cNvPr>
          <p:cNvPicPr>
            <a:picLocks noChangeAspect="1"/>
          </p:cNvPicPr>
          <p:nvPr/>
        </p:nvPicPr>
        <p:blipFill rotWithShape="1">
          <a:blip r:embed="rId3"/>
          <a:srcRect l="48620" t="40025" r="29565" b="10410"/>
          <a:stretch/>
        </p:blipFill>
        <p:spPr>
          <a:xfrm>
            <a:off x="7491389" y="22930"/>
            <a:ext cx="4198323" cy="6813500"/>
          </a:xfrm>
          <a:prstGeom prst="rect">
            <a:avLst/>
          </a:prstGeom>
        </p:spPr>
      </p:pic>
      <p:sp>
        <p:nvSpPr>
          <p:cNvPr id="3" name="Slide Number Placeholder 2">
            <a:extLst>
              <a:ext uri="{FF2B5EF4-FFF2-40B4-BE49-F238E27FC236}">
                <a16:creationId xmlns:a16="http://schemas.microsoft.com/office/drawing/2014/main" id="{4D48BC4A-890E-43C7-A28F-CE4836BB3100}"/>
              </a:ext>
            </a:extLst>
          </p:cNvPr>
          <p:cNvSpPr>
            <a:spLocks noGrp="1"/>
          </p:cNvSpPr>
          <p:nvPr>
            <p:ph type="sldNum" sz="quarter" idx="12"/>
          </p:nvPr>
        </p:nvSpPr>
        <p:spPr/>
        <p:txBody>
          <a:bodyPr/>
          <a:lstStyle/>
          <a:p>
            <a:r>
              <a:rPr lang="en-US" dirty="0"/>
              <a:t>p </a:t>
            </a:r>
            <a:fld id="{D48DF834-3ED9-430A-B51F-30D54AEDC26A}" type="slidenum">
              <a:rPr lang="en-US" smtClean="0"/>
              <a:t>36</a:t>
            </a:fld>
            <a:endParaRPr lang="en-US" dirty="0"/>
          </a:p>
        </p:txBody>
      </p:sp>
      <p:sp>
        <p:nvSpPr>
          <p:cNvPr id="17" name="Oval 16">
            <a:extLst>
              <a:ext uri="{FF2B5EF4-FFF2-40B4-BE49-F238E27FC236}">
                <a16:creationId xmlns:a16="http://schemas.microsoft.com/office/drawing/2014/main" id="{5BDEC3AC-E563-4F45-BD06-65F0CFDC4009}"/>
              </a:ext>
            </a:extLst>
          </p:cNvPr>
          <p:cNvSpPr/>
          <p:nvPr/>
        </p:nvSpPr>
        <p:spPr>
          <a:xfrm>
            <a:off x="9438187" y="3268980"/>
            <a:ext cx="320040" cy="320040"/>
          </a:xfrm>
          <a:prstGeom prst="ellipse">
            <a:avLst/>
          </a:prstGeom>
          <a:solidFill>
            <a:srgbClr val="FFC000"/>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C79345F5-26D9-4373-AB90-75793682F48E}"/>
              </a:ext>
            </a:extLst>
          </p:cNvPr>
          <p:cNvSpPr txBox="1"/>
          <p:nvPr/>
        </p:nvSpPr>
        <p:spPr>
          <a:xfrm>
            <a:off x="9334704" y="3234661"/>
            <a:ext cx="524150" cy="400110"/>
          </a:xfrm>
          <a:prstGeom prst="rect">
            <a:avLst/>
          </a:prstGeom>
          <a:noFill/>
        </p:spPr>
        <p:txBody>
          <a:bodyPr wrap="square" rtlCol="0">
            <a:spAutoFit/>
          </a:bodyPr>
          <a:lstStyle/>
          <a:p>
            <a:pPr algn="ctr"/>
            <a:r>
              <a:rPr lang="en-US" sz="2000" dirty="0"/>
              <a:t>D</a:t>
            </a:r>
          </a:p>
        </p:txBody>
      </p:sp>
      <p:cxnSp>
        <p:nvCxnSpPr>
          <p:cNvPr id="8" name="Straight Connector 7">
            <a:extLst>
              <a:ext uri="{FF2B5EF4-FFF2-40B4-BE49-F238E27FC236}">
                <a16:creationId xmlns:a16="http://schemas.microsoft.com/office/drawing/2014/main" id="{0F467112-5EF8-4585-8F49-09F77104C000}"/>
              </a:ext>
            </a:extLst>
          </p:cNvPr>
          <p:cNvCxnSpPr>
            <a:cxnSpLocks/>
          </p:cNvCxnSpPr>
          <p:nvPr/>
        </p:nvCxnSpPr>
        <p:spPr>
          <a:xfrm>
            <a:off x="9502815" y="462987"/>
            <a:ext cx="13717" cy="4191909"/>
          </a:xfrm>
          <a:prstGeom prst="line">
            <a:avLst/>
          </a:prstGeom>
          <a:ln w="12700"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9" name="Straight Connector 8">
            <a:extLst>
              <a:ext uri="{FF2B5EF4-FFF2-40B4-BE49-F238E27FC236}">
                <a16:creationId xmlns:a16="http://schemas.microsoft.com/office/drawing/2014/main" id="{AF8DAF25-D0FD-4850-B51F-5FB1FC4E21C5}"/>
              </a:ext>
            </a:extLst>
          </p:cNvPr>
          <p:cNvCxnSpPr>
            <a:cxnSpLocks/>
          </p:cNvCxnSpPr>
          <p:nvPr/>
        </p:nvCxnSpPr>
        <p:spPr>
          <a:xfrm flipH="1">
            <a:off x="8507392" y="4654896"/>
            <a:ext cx="1009142" cy="0"/>
          </a:xfrm>
          <a:prstGeom prst="line">
            <a:avLst/>
          </a:prstGeom>
          <a:ln w="12700"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0" name="Straight Connector 9">
            <a:extLst>
              <a:ext uri="{FF2B5EF4-FFF2-40B4-BE49-F238E27FC236}">
                <a16:creationId xmlns:a16="http://schemas.microsoft.com/office/drawing/2014/main" id="{9D25197F-70C3-4C80-9685-462F436FA715}"/>
              </a:ext>
            </a:extLst>
          </p:cNvPr>
          <p:cNvCxnSpPr>
            <a:cxnSpLocks/>
          </p:cNvCxnSpPr>
          <p:nvPr/>
        </p:nvCxnSpPr>
        <p:spPr>
          <a:xfrm>
            <a:off x="8507392" y="4654896"/>
            <a:ext cx="0" cy="329599"/>
          </a:xfrm>
          <a:prstGeom prst="line">
            <a:avLst/>
          </a:prstGeom>
          <a:ln w="12700"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1" name="Straight Connector 10">
            <a:extLst>
              <a:ext uri="{FF2B5EF4-FFF2-40B4-BE49-F238E27FC236}">
                <a16:creationId xmlns:a16="http://schemas.microsoft.com/office/drawing/2014/main" id="{7269297E-B906-4A00-9486-B51380C76259}"/>
              </a:ext>
            </a:extLst>
          </p:cNvPr>
          <p:cNvCxnSpPr>
            <a:cxnSpLocks/>
          </p:cNvCxnSpPr>
          <p:nvPr/>
        </p:nvCxnSpPr>
        <p:spPr>
          <a:xfrm>
            <a:off x="8507392" y="4984495"/>
            <a:ext cx="727276" cy="324427"/>
          </a:xfrm>
          <a:prstGeom prst="line">
            <a:avLst/>
          </a:prstGeom>
          <a:ln w="12700"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2" name="Straight Connector 11">
            <a:extLst>
              <a:ext uri="{FF2B5EF4-FFF2-40B4-BE49-F238E27FC236}">
                <a16:creationId xmlns:a16="http://schemas.microsoft.com/office/drawing/2014/main" id="{E43CED76-3CDB-4F6B-8536-B7194C30A280}"/>
              </a:ext>
            </a:extLst>
          </p:cNvPr>
          <p:cNvCxnSpPr/>
          <p:nvPr/>
        </p:nvCxnSpPr>
        <p:spPr>
          <a:xfrm flipH="1">
            <a:off x="9145929" y="464916"/>
            <a:ext cx="356886" cy="0"/>
          </a:xfrm>
          <a:prstGeom prst="line">
            <a:avLst/>
          </a:prstGeom>
          <a:ln w="12700"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3" name="Straight Connector 12">
            <a:extLst>
              <a:ext uri="{FF2B5EF4-FFF2-40B4-BE49-F238E27FC236}">
                <a16:creationId xmlns:a16="http://schemas.microsoft.com/office/drawing/2014/main" id="{773B9A80-B3A6-4E52-9844-83FC60F19236}"/>
              </a:ext>
            </a:extLst>
          </p:cNvPr>
          <p:cNvCxnSpPr>
            <a:cxnSpLocks/>
          </p:cNvCxnSpPr>
          <p:nvPr/>
        </p:nvCxnSpPr>
        <p:spPr>
          <a:xfrm>
            <a:off x="9142071" y="462987"/>
            <a:ext cx="0" cy="489998"/>
          </a:xfrm>
          <a:prstGeom prst="line">
            <a:avLst/>
          </a:prstGeom>
          <a:ln w="12700"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4" name="Straight Connector 13">
            <a:extLst>
              <a:ext uri="{FF2B5EF4-FFF2-40B4-BE49-F238E27FC236}">
                <a16:creationId xmlns:a16="http://schemas.microsoft.com/office/drawing/2014/main" id="{4C70B218-5233-4656-87A1-517918277869}"/>
              </a:ext>
            </a:extLst>
          </p:cNvPr>
          <p:cNvCxnSpPr>
            <a:cxnSpLocks/>
          </p:cNvCxnSpPr>
          <p:nvPr/>
        </p:nvCxnSpPr>
        <p:spPr>
          <a:xfrm flipH="1">
            <a:off x="8067556" y="952985"/>
            <a:ext cx="167831" cy="0"/>
          </a:xfrm>
          <a:prstGeom prst="line">
            <a:avLst/>
          </a:prstGeom>
          <a:ln w="9525" cap="flat" cmpd="sng" algn="ctr">
            <a:solidFill>
              <a:schemeClr val="accent2"/>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18" name="Straight Connector 17">
            <a:extLst>
              <a:ext uri="{FF2B5EF4-FFF2-40B4-BE49-F238E27FC236}">
                <a16:creationId xmlns:a16="http://schemas.microsoft.com/office/drawing/2014/main" id="{08D6ED28-718B-4DFA-BE6A-F290E082C77D}"/>
              </a:ext>
            </a:extLst>
          </p:cNvPr>
          <p:cNvCxnSpPr>
            <a:cxnSpLocks/>
          </p:cNvCxnSpPr>
          <p:nvPr/>
        </p:nvCxnSpPr>
        <p:spPr>
          <a:xfrm flipH="1">
            <a:off x="8219103" y="952985"/>
            <a:ext cx="922968" cy="0"/>
          </a:xfrm>
          <a:prstGeom prst="line">
            <a:avLst/>
          </a:prstGeom>
          <a:ln w="12700"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9" name="Oval 18">
            <a:extLst>
              <a:ext uri="{FF2B5EF4-FFF2-40B4-BE49-F238E27FC236}">
                <a16:creationId xmlns:a16="http://schemas.microsoft.com/office/drawing/2014/main" id="{65CE41E9-951C-4040-BAB2-26530EB7AEF8}"/>
              </a:ext>
            </a:extLst>
          </p:cNvPr>
          <p:cNvSpPr/>
          <p:nvPr/>
        </p:nvSpPr>
        <p:spPr>
          <a:xfrm>
            <a:off x="9167418" y="5225067"/>
            <a:ext cx="130194" cy="138714"/>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0" name="Title 1">
            <a:extLst>
              <a:ext uri="{FF2B5EF4-FFF2-40B4-BE49-F238E27FC236}">
                <a16:creationId xmlns:a16="http://schemas.microsoft.com/office/drawing/2014/main" id="{4D22C334-D8A5-4214-A7E2-AEB627C3B28D}"/>
              </a:ext>
            </a:extLst>
          </p:cNvPr>
          <p:cNvSpPr txBox="1">
            <a:spLocks/>
          </p:cNvSpPr>
          <p:nvPr/>
        </p:nvSpPr>
        <p:spPr>
          <a:xfrm>
            <a:off x="357779" y="6267458"/>
            <a:ext cx="10328622" cy="34859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800" kern="1200">
                <a:solidFill>
                  <a:srgbClr val="7E7D7E"/>
                </a:solidFill>
                <a:latin typeface="HelveticaNeueLT Std Med Cn" panose="020B0606030502030204" pitchFamily="34" charset="0"/>
                <a:ea typeface="+mj-ea"/>
                <a:cs typeface="+mj-cs"/>
              </a:defRPr>
            </a:lvl1pPr>
          </a:lstStyle>
          <a:p>
            <a:r>
              <a:rPr lang="en-US" dirty="0"/>
              <a:t>Door Technology – Cross Corridor Door, Delayed Egress</a:t>
            </a:r>
          </a:p>
        </p:txBody>
      </p:sp>
      <p:grpSp>
        <p:nvGrpSpPr>
          <p:cNvPr id="23" name="Group 22">
            <a:extLst>
              <a:ext uri="{FF2B5EF4-FFF2-40B4-BE49-F238E27FC236}">
                <a16:creationId xmlns:a16="http://schemas.microsoft.com/office/drawing/2014/main" id="{B36B2A26-3012-4020-8E55-8883F704590C}"/>
              </a:ext>
            </a:extLst>
          </p:cNvPr>
          <p:cNvGrpSpPr/>
          <p:nvPr/>
        </p:nvGrpSpPr>
        <p:grpSpPr>
          <a:xfrm>
            <a:off x="5861790" y="3851286"/>
            <a:ext cx="2513358" cy="2172995"/>
            <a:chOff x="5334891" y="1932855"/>
            <a:chExt cx="2513358" cy="2172995"/>
          </a:xfrm>
        </p:grpSpPr>
        <p:pic>
          <p:nvPicPr>
            <p:cNvPr id="24" name="Picture 23">
              <a:extLst>
                <a:ext uri="{FF2B5EF4-FFF2-40B4-BE49-F238E27FC236}">
                  <a16:creationId xmlns:a16="http://schemas.microsoft.com/office/drawing/2014/main" id="{7EADB422-73A4-460A-984A-3B254E4D1CE4}"/>
                </a:ext>
              </a:extLst>
            </p:cNvPr>
            <p:cNvPicPr>
              <a:picLocks noChangeAspect="1"/>
            </p:cNvPicPr>
            <p:nvPr/>
          </p:nvPicPr>
          <p:blipFill rotWithShape="1">
            <a:blip r:embed="rId3"/>
            <a:srcRect l="39301" t="39863" r="51904" b="51873"/>
            <a:stretch/>
          </p:blipFill>
          <p:spPr>
            <a:xfrm>
              <a:off x="5334891" y="2537366"/>
              <a:ext cx="2337216" cy="1568484"/>
            </a:xfrm>
            <a:prstGeom prst="rect">
              <a:avLst/>
            </a:prstGeom>
          </p:spPr>
        </p:pic>
        <p:sp>
          <p:nvSpPr>
            <p:cNvPr id="25" name="Title 1">
              <a:extLst>
                <a:ext uri="{FF2B5EF4-FFF2-40B4-BE49-F238E27FC236}">
                  <a16:creationId xmlns:a16="http://schemas.microsoft.com/office/drawing/2014/main" id="{9F8864C4-57AB-4790-A8D8-A351BADE64B4}"/>
                </a:ext>
              </a:extLst>
            </p:cNvPr>
            <p:cNvSpPr txBox="1">
              <a:spLocks/>
            </p:cNvSpPr>
            <p:nvPr/>
          </p:nvSpPr>
          <p:spPr>
            <a:xfrm>
              <a:off x="5515046" y="1932855"/>
              <a:ext cx="2333203" cy="66467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800" kern="1200">
                  <a:solidFill>
                    <a:srgbClr val="7E7D7E"/>
                  </a:solidFill>
                  <a:latin typeface="HelveticaNeueLT Std Med Cn" panose="020B0606030502030204" pitchFamily="34" charset="0"/>
                  <a:ea typeface="+mj-ea"/>
                  <a:cs typeface="+mj-cs"/>
                </a:defRPr>
              </a:lvl1pPr>
            </a:lstStyle>
            <a:p>
              <a:pPr>
                <a:lnSpc>
                  <a:spcPct val="100000"/>
                </a:lnSpc>
              </a:pPr>
              <a:r>
                <a:rPr lang="en-US" sz="1600" u="heavy" spc="100" dirty="0">
                  <a:solidFill>
                    <a:schemeClr val="bg2">
                      <a:lumMod val="25000"/>
                    </a:schemeClr>
                  </a:solidFill>
                  <a:uFill>
                    <a:solidFill>
                      <a:srgbClr val="FFDD47"/>
                    </a:solidFill>
                  </a:uFill>
                  <a:ea typeface="+mn-ea"/>
                  <a:cs typeface="Arial" panose="020B0604020202020204" pitchFamily="34" charset="0"/>
                </a:rPr>
                <a:t>FIRE &amp; SMOKE PROTECTION FEATURES</a:t>
              </a:r>
            </a:p>
          </p:txBody>
        </p:sp>
      </p:grpSp>
      <p:sp>
        <p:nvSpPr>
          <p:cNvPr id="26" name="Title 1">
            <a:extLst>
              <a:ext uri="{FF2B5EF4-FFF2-40B4-BE49-F238E27FC236}">
                <a16:creationId xmlns:a16="http://schemas.microsoft.com/office/drawing/2014/main" id="{808A0B5F-6BDE-4255-94F4-7C4CF2878782}"/>
              </a:ext>
            </a:extLst>
          </p:cNvPr>
          <p:cNvSpPr txBox="1">
            <a:spLocks/>
          </p:cNvSpPr>
          <p:nvPr/>
        </p:nvSpPr>
        <p:spPr>
          <a:xfrm>
            <a:off x="1220154" y="4412071"/>
            <a:ext cx="3513969" cy="848723"/>
          </a:xfrm>
          <a:prstGeom prst="rect">
            <a:avLst/>
          </a:prstGeom>
          <a:solidFill>
            <a:srgbClr val="FFFFFF"/>
          </a:solidFill>
        </p:spPr>
        <p:txBody>
          <a:bodyPr vert="horz" lIns="91440" tIns="45720" rIns="91440" bIns="45720" rtlCol="0" anchor="ctr">
            <a:noAutofit/>
          </a:bodyPr>
          <a:lstStyle>
            <a:lvl1pPr algn="l" defTabSz="914400" rtl="0" eaLnBrk="1" latinLnBrk="0" hangingPunct="1">
              <a:lnSpc>
                <a:spcPct val="90000"/>
              </a:lnSpc>
              <a:spcBef>
                <a:spcPct val="0"/>
              </a:spcBef>
              <a:buNone/>
              <a:defRPr sz="2800" kern="1200">
                <a:solidFill>
                  <a:srgbClr val="7E7D7E"/>
                </a:solidFill>
                <a:latin typeface="HelveticaNeueLT Std Med Cn" panose="020B0606030502030204" pitchFamily="34" charset="0"/>
                <a:ea typeface="+mj-ea"/>
                <a:cs typeface="+mj-cs"/>
              </a:defRPr>
            </a:lvl1pPr>
          </a:lstStyle>
          <a:p>
            <a:pPr>
              <a:lnSpc>
                <a:spcPct val="100000"/>
              </a:lnSpc>
            </a:pPr>
            <a:r>
              <a:rPr lang="en-US" sz="2000" spc="60" dirty="0">
                <a:solidFill>
                  <a:schemeClr val="bg2">
                    <a:lumMod val="25000"/>
                  </a:schemeClr>
                </a:solidFill>
                <a:uFill>
                  <a:solidFill>
                    <a:srgbClr val="FFDD47"/>
                  </a:solidFill>
                </a:uFill>
                <a:latin typeface="HelveticaNeueLT Std Lt Cn" panose="020B0406020202030204" pitchFamily="34" charset="0"/>
                <a:ea typeface="+mn-ea"/>
                <a:cs typeface="Arial" panose="020B0604020202020204" pitchFamily="34" charset="0"/>
              </a:rPr>
              <a:t>CROSS CORRIDOR DOOR</a:t>
            </a:r>
            <a:br>
              <a:rPr lang="en-US" sz="2000" spc="60" dirty="0">
                <a:solidFill>
                  <a:schemeClr val="bg2">
                    <a:lumMod val="25000"/>
                  </a:schemeClr>
                </a:solidFill>
                <a:uFill>
                  <a:solidFill>
                    <a:srgbClr val="FFDD47"/>
                  </a:solidFill>
                </a:uFill>
                <a:latin typeface="HelveticaNeueLT Std Lt Cn" panose="020B0406020202030204" pitchFamily="34" charset="0"/>
                <a:ea typeface="+mn-ea"/>
                <a:cs typeface="Arial" panose="020B0604020202020204" pitchFamily="34" charset="0"/>
              </a:rPr>
            </a:br>
            <a:r>
              <a:rPr lang="en-US" sz="2000" spc="60" dirty="0">
                <a:solidFill>
                  <a:schemeClr val="bg2">
                    <a:lumMod val="25000"/>
                  </a:schemeClr>
                </a:solidFill>
                <a:uFill>
                  <a:solidFill>
                    <a:srgbClr val="FFDD47"/>
                  </a:solidFill>
                </a:uFill>
                <a:latin typeface="HelveticaNeueLT Std Lt Cn" panose="020B0406020202030204" pitchFamily="34" charset="0"/>
                <a:ea typeface="+mn-ea"/>
                <a:cs typeface="Arial" panose="020B0604020202020204" pitchFamily="34" charset="0"/>
              </a:rPr>
              <a:t>DELAYED EGRESS</a:t>
            </a:r>
          </a:p>
        </p:txBody>
      </p:sp>
      <p:sp>
        <p:nvSpPr>
          <p:cNvPr id="22" name="Oval 21">
            <a:extLst>
              <a:ext uri="{FF2B5EF4-FFF2-40B4-BE49-F238E27FC236}">
                <a16:creationId xmlns:a16="http://schemas.microsoft.com/office/drawing/2014/main" id="{6B95C52B-D324-448B-AA44-51891C1B2A64}"/>
              </a:ext>
            </a:extLst>
          </p:cNvPr>
          <p:cNvSpPr/>
          <p:nvPr/>
        </p:nvSpPr>
        <p:spPr>
          <a:xfrm>
            <a:off x="643851" y="4454241"/>
            <a:ext cx="533276" cy="530254"/>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0A376829-C080-4910-993B-A0EC124EE5E7}"/>
              </a:ext>
            </a:extLst>
          </p:cNvPr>
          <p:cNvSpPr txBox="1"/>
          <p:nvPr/>
        </p:nvSpPr>
        <p:spPr>
          <a:xfrm>
            <a:off x="583556" y="4396202"/>
            <a:ext cx="686691" cy="646331"/>
          </a:xfrm>
          <a:prstGeom prst="rect">
            <a:avLst/>
          </a:prstGeom>
          <a:noFill/>
        </p:spPr>
        <p:txBody>
          <a:bodyPr wrap="square" rtlCol="0">
            <a:spAutoFit/>
          </a:bodyPr>
          <a:lstStyle/>
          <a:p>
            <a:pPr algn="ctr"/>
            <a:r>
              <a:rPr lang="en-US" sz="3600" dirty="0">
                <a:latin typeface="HelveticaNeueLT Std Lt Cn" panose="020B0406020202030204" pitchFamily="34" charset="0"/>
              </a:rPr>
              <a:t>D</a:t>
            </a:r>
          </a:p>
        </p:txBody>
      </p:sp>
    </p:spTree>
    <p:extLst>
      <p:ext uri="{BB962C8B-B14F-4D97-AF65-F5344CB8AC3E}">
        <p14:creationId xmlns:p14="http://schemas.microsoft.com/office/powerpoint/2010/main" val="74596947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image001">
            <a:extLst>
              <a:ext uri="{FF2B5EF4-FFF2-40B4-BE49-F238E27FC236}">
                <a16:creationId xmlns:a16="http://schemas.microsoft.com/office/drawing/2014/main" id="{10E304B5-16BC-44E3-9F35-DA257639B60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7779" y="107160"/>
            <a:ext cx="5728760" cy="52320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a:extLst>
              <a:ext uri="{FF2B5EF4-FFF2-40B4-BE49-F238E27FC236}">
                <a16:creationId xmlns:a16="http://schemas.microsoft.com/office/drawing/2014/main" id="{7BCF6545-D0CA-4DA9-B2FC-A6B4C9F164F5}"/>
              </a:ext>
            </a:extLst>
          </p:cNvPr>
          <p:cNvPicPr>
            <a:picLocks noChangeAspect="1"/>
          </p:cNvPicPr>
          <p:nvPr/>
        </p:nvPicPr>
        <p:blipFill rotWithShape="1">
          <a:blip r:embed="rId3"/>
          <a:srcRect l="48620" t="40025" r="29742" b="10410"/>
          <a:stretch/>
        </p:blipFill>
        <p:spPr>
          <a:xfrm>
            <a:off x="7491389" y="22930"/>
            <a:ext cx="4164132" cy="6813500"/>
          </a:xfrm>
          <a:prstGeom prst="rect">
            <a:avLst/>
          </a:prstGeom>
        </p:spPr>
      </p:pic>
      <p:sp>
        <p:nvSpPr>
          <p:cNvPr id="3" name="Slide Number Placeholder 2">
            <a:extLst>
              <a:ext uri="{FF2B5EF4-FFF2-40B4-BE49-F238E27FC236}">
                <a16:creationId xmlns:a16="http://schemas.microsoft.com/office/drawing/2014/main" id="{4D48BC4A-890E-43C7-A28F-CE4836BB3100}"/>
              </a:ext>
            </a:extLst>
          </p:cNvPr>
          <p:cNvSpPr>
            <a:spLocks noGrp="1"/>
          </p:cNvSpPr>
          <p:nvPr>
            <p:ph type="sldNum" sz="quarter" idx="12"/>
          </p:nvPr>
        </p:nvSpPr>
        <p:spPr/>
        <p:txBody>
          <a:bodyPr/>
          <a:lstStyle/>
          <a:p>
            <a:r>
              <a:rPr lang="en-US" dirty="0"/>
              <a:t>p </a:t>
            </a:r>
            <a:fld id="{D48DF834-3ED9-430A-B51F-30D54AEDC26A}" type="slidenum">
              <a:rPr lang="en-US" smtClean="0"/>
              <a:t>37</a:t>
            </a:fld>
            <a:endParaRPr lang="en-US" dirty="0"/>
          </a:p>
        </p:txBody>
      </p:sp>
      <p:sp>
        <p:nvSpPr>
          <p:cNvPr id="17" name="Oval 16">
            <a:extLst>
              <a:ext uri="{FF2B5EF4-FFF2-40B4-BE49-F238E27FC236}">
                <a16:creationId xmlns:a16="http://schemas.microsoft.com/office/drawing/2014/main" id="{5BDEC3AC-E563-4F45-BD06-65F0CFDC4009}"/>
              </a:ext>
            </a:extLst>
          </p:cNvPr>
          <p:cNvSpPr/>
          <p:nvPr/>
        </p:nvSpPr>
        <p:spPr>
          <a:xfrm>
            <a:off x="9438187" y="3268980"/>
            <a:ext cx="320040" cy="320040"/>
          </a:xfrm>
          <a:prstGeom prst="ellipse">
            <a:avLst/>
          </a:prstGeom>
          <a:solidFill>
            <a:srgbClr val="FFC000"/>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C79345F5-26D9-4373-AB90-75793682F48E}"/>
              </a:ext>
            </a:extLst>
          </p:cNvPr>
          <p:cNvSpPr txBox="1"/>
          <p:nvPr/>
        </p:nvSpPr>
        <p:spPr>
          <a:xfrm>
            <a:off x="9334704" y="3234661"/>
            <a:ext cx="524150" cy="400110"/>
          </a:xfrm>
          <a:prstGeom prst="rect">
            <a:avLst/>
          </a:prstGeom>
          <a:noFill/>
        </p:spPr>
        <p:txBody>
          <a:bodyPr wrap="square" rtlCol="0">
            <a:spAutoFit/>
          </a:bodyPr>
          <a:lstStyle/>
          <a:p>
            <a:pPr algn="ctr"/>
            <a:r>
              <a:rPr lang="en-US" sz="2000" dirty="0"/>
              <a:t>D</a:t>
            </a:r>
          </a:p>
        </p:txBody>
      </p:sp>
      <p:cxnSp>
        <p:nvCxnSpPr>
          <p:cNvPr id="8" name="Straight Connector 7">
            <a:extLst>
              <a:ext uri="{FF2B5EF4-FFF2-40B4-BE49-F238E27FC236}">
                <a16:creationId xmlns:a16="http://schemas.microsoft.com/office/drawing/2014/main" id="{0F467112-5EF8-4585-8F49-09F77104C000}"/>
              </a:ext>
            </a:extLst>
          </p:cNvPr>
          <p:cNvCxnSpPr>
            <a:cxnSpLocks/>
          </p:cNvCxnSpPr>
          <p:nvPr/>
        </p:nvCxnSpPr>
        <p:spPr>
          <a:xfrm>
            <a:off x="9502815" y="462987"/>
            <a:ext cx="13717" cy="4191909"/>
          </a:xfrm>
          <a:prstGeom prst="line">
            <a:avLst/>
          </a:prstGeom>
          <a:ln w="12700"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9" name="Straight Connector 8">
            <a:extLst>
              <a:ext uri="{FF2B5EF4-FFF2-40B4-BE49-F238E27FC236}">
                <a16:creationId xmlns:a16="http://schemas.microsoft.com/office/drawing/2014/main" id="{AF8DAF25-D0FD-4850-B51F-5FB1FC4E21C5}"/>
              </a:ext>
            </a:extLst>
          </p:cNvPr>
          <p:cNvCxnSpPr>
            <a:cxnSpLocks/>
          </p:cNvCxnSpPr>
          <p:nvPr/>
        </p:nvCxnSpPr>
        <p:spPr>
          <a:xfrm flipH="1">
            <a:off x="8507392" y="4654896"/>
            <a:ext cx="1009142" cy="0"/>
          </a:xfrm>
          <a:prstGeom prst="line">
            <a:avLst/>
          </a:prstGeom>
          <a:ln w="12700"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0" name="Straight Connector 9">
            <a:extLst>
              <a:ext uri="{FF2B5EF4-FFF2-40B4-BE49-F238E27FC236}">
                <a16:creationId xmlns:a16="http://schemas.microsoft.com/office/drawing/2014/main" id="{9D25197F-70C3-4C80-9685-462F436FA715}"/>
              </a:ext>
            </a:extLst>
          </p:cNvPr>
          <p:cNvCxnSpPr>
            <a:cxnSpLocks/>
          </p:cNvCxnSpPr>
          <p:nvPr/>
        </p:nvCxnSpPr>
        <p:spPr>
          <a:xfrm>
            <a:off x="8507392" y="4654896"/>
            <a:ext cx="0" cy="329599"/>
          </a:xfrm>
          <a:prstGeom prst="line">
            <a:avLst/>
          </a:prstGeom>
          <a:ln w="12700"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1" name="Straight Connector 10">
            <a:extLst>
              <a:ext uri="{FF2B5EF4-FFF2-40B4-BE49-F238E27FC236}">
                <a16:creationId xmlns:a16="http://schemas.microsoft.com/office/drawing/2014/main" id="{7269297E-B906-4A00-9486-B51380C76259}"/>
              </a:ext>
            </a:extLst>
          </p:cNvPr>
          <p:cNvCxnSpPr>
            <a:cxnSpLocks/>
          </p:cNvCxnSpPr>
          <p:nvPr/>
        </p:nvCxnSpPr>
        <p:spPr>
          <a:xfrm>
            <a:off x="8507392" y="4984495"/>
            <a:ext cx="727276" cy="324427"/>
          </a:xfrm>
          <a:prstGeom prst="line">
            <a:avLst/>
          </a:prstGeom>
          <a:ln w="12700"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2" name="Straight Connector 11">
            <a:extLst>
              <a:ext uri="{FF2B5EF4-FFF2-40B4-BE49-F238E27FC236}">
                <a16:creationId xmlns:a16="http://schemas.microsoft.com/office/drawing/2014/main" id="{E43CED76-3CDB-4F6B-8536-B7194C30A280}"/>
              </a:ext>
            </a:extLst>
          </p:cNvPr>
          <p:cNvCxnSpPr/>
          <p:nvPr/>
        </p:nvCxnSpPr>
        <p:spPr>
          <a:xfrm flipH="1">
            <a:off x="9145929" y="464916"/>
            <a:ext cx="356886" cy="0"/>
          </a:xfrm>
          <a:prstGeom prst="line">
            <a:avLst/>
          </a:prstGeom>
          <a:ln w="12700"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3" name="Straight Connector 12">
            <a:extLst>
              <a:ext uri="{FF2B5EF4-FFF2-40B4-BE49-F238E27FC236}">
                <a16:creationId xmlns:a16="http://schemas.microsoft.com/office/drawing/2014/main" id="{773B9A80-B3A6-4E52-9844-83FC60F19236}"/>
              </a:ext>
            </a:extLst>
          </p:cNvPr>
          <p:cNvCxnSpPr>
            <a:cxnSpLocks/>
          </p:cNvCxnSpPr>
          <p:nvPr/>
        </p:nvCxnSpPr>
        <p:spPr>
          <a:xfrm>
            <a:off x="9142071" y="462987"/>
            <a:ext cx="0" cy="489998"/>
          </a:xfrm>
          <a:prstGeom prst="line">
            <a:avLst/>
          </a:prstGeom>
          <a:ln w="12700"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4" name="Straight Connector 13">
            <a:extLst>
              <a:ext uri="{FF2B5EF4-FFF2-40B4-BE49-F238E27FC236}">
                <a16:creationId xmlns:a16="http://schemas.microsoft.com/office/drawing/2014/main" id="{4C70B218-5233-4656-87A1-517918277869}"/>
              </a:ext>
            </a:extLst>
          </p:cNvPr>
          <p:cNvCxnSpPr>
            <a:cxnSpLocks/>
          </p:cNvCxnSpPr>
          <p:nvPr/>
        </p:nvCxnSpPr>
        <p:spPr>
          <a:xfrm flipH="1">
            <a:off x="8067556" y="952985"/>
            <a:ext cx="167831" cy="0"/>
          </a:xfrm>
          <a:prstGeom prst="line">
            <a:avLst/>
          </a:prstGeom>
          <a:ln w="9525" cap="flat" cmpd="sng" algn="ctr">
            <a:solidFill>
              <a:schemeClr val="accent2"/>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18" name="Straight Connector 17">
            <a:extLst>
              <a:ext uri="{FF2B5EF4-FFF2-40B4-BE49-F238E27FC236}">
                <a16:creationId xmlns:a16="http://schemas.microsoft.com/office/drawing/2014/main" id="{08D6ED28-718B-4DFA-BE6A-F290E082C77D}"/>
              </a:ext>
            </a:extLst>
          </p:cNvPr>
          <p:cNvCxnSpPr>
            <a:cxnSpLocks/>
          </p:cNvCxnSpPr>
          <p:nvPr/>
        </p:nvCxnSpPr>
        <p:spPr>
          <a:xfrm flipH="1">
            <a:off x="8219103" y="952985"/>
            <a:ext cx="922968" cy="0"/>
          </a:xfrm>
          <a:prstGeom prst="line">
            <a:avLst/>
          </a:prstGeom>
          <a:ln w="12700"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9" name="Oval 18">
            <a:extLst>
              <a:ext uri="{FF2B5EF4-FFF2-40B4-BE49-F238E27FC236}">
                <a16:creationId xmlns:a16="http://schemas.microsoft.com/office/drawing/2014/main" id="{65CE41E9-951C-4040-BAB2-26530EB7AEF8}"/>
              </a:ext>
            </a:extLst>
          </p:cNvPr>
          <p:cNvSpPr/>
          <p:nvPr/>
        </p:nvSpPr>
        <p:spPr>
          <a:xfrm>
            <a:off x="9167418" y="5225067"/>
            <a:ext cx="130194" cy="138714"/>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4" name="Title 1">
            <a:extLst>
              <a:ext uri="{FF2B5EF4-FFF2-40B4-BE49-F238E27FC236}">
                <a16:creationId xmlns:a16="http://schemas.microsoft.com/office/drawing/2014/main" id="{34322849-8929-4D2F-90E4-4C24E1B05E97}"/>
              </a:ext>
            </a:extLst>
          </p:cNvPr>
          <p:cNvSpPr txBox="1">
            <a:spLocks/>
          </p:cNvSpPr>
          <p:nvPr/>
        </p:nvSpPr>
        <p:spPr>
          <a:xfrm>
            <a:off x="357779" y="6267458"/>
            <a:ext cx="10328622" cy="34859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800" kern="1200">
                <a:solidFill>
                  <a:srgbClr val="7E7D7E"/>
                </a:solidFill>
                <a:latin typeface="HelveticaNeueLT Std Med Cn" panose="020B0606030502030204" pitchFamily="34" charset="0"/>
                <a:ea typeface="+mj-ea"/>
                <a:cs typeface="+mj-cs"/>
              </a:defRPr>
            </a:lvl1pPr>
          </a:lstStyle>
          <a:p>
            <a:r>
              <a:rPr lang="en-US" dirty="0"/>
              <a:t>Door Technology – Cross Corridor Door, Special Egress</a:t>
            </a:r>
          </a:p>
        </p:txBody>
      </p:sp>
      <p:grpSp>
        <p:nvGrpSpPr>
          <p:cNvPr id="25" name="Group 24">
            <a:extLst>
              <a:ext uri="{FF2B5EF4-FFF2-40B4-BE49-F238E27FC236}">
                <a16:creationId xmlns:a16="http://schemas.microsoft.com/office/drawing/2014/main" id="{F09ACC46-3E14-4B24-ADF2-19E33F65262E}"/>
              </a:ext>
            </a:extLst>
          </p:cNvPr>
          <p:cNvGrpSpPr/>
          <p:nvPr/>
        </p:nvGrpSpPr>
        <p:grpSpPr>
          <a:xfrm>
            <a:off x="5861790" y="3851286"/>
            <a:ext cx="2513358" cy="2172995"/>
            <a:chOff x="5334891" y="1932855"/>
            <a:chExt cx="2513358" cy="2172995"/>
          </a:xfrm>
        </p:grpSpPr>
        <p:pic>
          <p:nvPicPr>
            <p:cNvPr id="26" name="Picture 25">
              <a:extLst>
                <a:ext uri="{FF2B5EF4-FFF2-40B4-BE49-F238E27FC236}">
                  <a16:creationId xmlns:a16="http://schemas.microsoft.com/office/drawing/2014/main" id="{B06939DE-01FD-4BA6-9528-6EF8093BE9C2}"/>
                </a:ext>
              </a:extLst>
            </p:cNvPr>
            <p:cNvPicPr>
              <a:picLocks noChangeAspect="1"/>
            </p:cNvPicPr>
            <p:nvPr/>
          </p:nvPicPr>
          <p:blipFill rotWithShape="1">
            <a:blip r:embed="rId3"/>
            <a:srcRect l="39301" t="39863" r="51904" b="51873"/>
            <a:stretch/>
          </p:blipFill>
          <p:spPr>
            <a:xfrm>
              <a:off x="5334891" y="2537366"/>
              <a:ext cx="2337216" cy="1568484"/>
            </a:xfrm>
            <a:prstGeom prst="rect">
              <a:avLst/>
            </a:prstGeom>
          </p:spPr>
        </p:pic>
        <p:sp>
          <p:nvSpPr>
            <p:cNvPr id="27" name="Title 1">
              <a:extLst>
                <a:ext uri="{FF2B5EF4-FFF2-40B4-BE49-F238E27FC236}">
                  <a16:creationId xmlns:a16="http://schemas.microsoft.com/office/drawing/2014/main" id="{9DF097EE-5994-4F93-80A2-8C7B06FC173A}"/>
                </a:ext>
              </a:extLst>
            </p:cNvPr>
            <p:cNvSpPr txBox="1">
              <a:spLocks/>
            </p:cNvSpPr>
            <p:nvPr/>
          </p:nvSpPr>
          <p:spPr>
            <a:xfrm>
              <a:off x="5515046" y="1932855"/>
              <a:ext cx="2333203" cy="66467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800" kern="1200">
                  <a:solidFill>
                    <a:srgbClr val="7E7D7E"/>
                  </a:solidFill>
                  <a:latin typeface="HelveticaNeueLT Std Med Cn" panose="020B0606030502030204" pitchFamily="34" charset="0"/>
                  <a:ea typeface="+mj-ea"/>
                  <a:cs typeface="+mj-cs"/>
                </a:defRPr>
              </a:lvl1pPr>
            </a:lstStyle>
            <a:p>
              <a:pPr>
                <a:lnSpc>
                  <a:spcPct val="100000"/>
                </a:lnSpc>
              </a:pPr>
              <a:r>
                <a:rPr lang="en-US" sz="1600" u="heavy" spc="100" dirty="0">
                  <a:solidFill>
                    <a:schemeClr val="bg2">
                      <a:lumMod val="25000"/>
                    </a:schemeClr>
                  </a:solidFill>
                  <a:uFill>
                    <a:solidFill>
                      <a:srgbClr val="FFDD47"/>
                    </a:solidFill>
                  </a:uFill>
                  <a:ea typeface="+mn-ea"/>
                  <a:cs typeface="Arial" panose="020B0604020202020204" pitchFamily="34" charset="0"/>
                </a:rPr>
                <a:t>FIRE &amp; SMOKE PROTECTION FEATURES</a:t>
              </a:r>
            </a:p>
          </p:txBody>
        </p:sp>
      </p:grpSp>
      <p:sp>
        <p:nvSpPr>
          <p:cNvPr id="28" name="Title 1">
            <a:extLst>
              <a:ext uri="{FF2B5EF4-FFF2-40B4-BE49-F238E27FC236}">
                <a16:creationId xmlns:a16="http://schemas.microsoft.com/office/drawing/2014/main" id="{169AD606-422B-47FB-B3A9-D2A7D1CC3A4A}"/>
              </a:ext>
            </a:extLst>
          </p:cNvPr>
          <p:cNvSpPr txBox="1">
            <a:spLocks/>
          </p:cNvSpPr>
          <p:nvPr/>
        </p:nvSpPr>
        <p:spPr>
          <a:xfrm>
            <a:off x="1099834" y="4412071"/>
            <a:ext cx="3513969" cy="848723"/>
          </a:xfrm>
          <a:prstGeom prst="rect">
            <a:avLst/>
          </a:prstGeom>
          <a:solidFill>
            <a:srgbClr val="FFFFFF"/>
          </a:solidFill>
        </p:spPr>
        <p:txBody>
          <a:bodyPr vert="horz" lIns="91440" tIns="45720" rIns="91440" bIns="45720" rtlCol="0" anchor="ctr">
            <a:noAutofit/>
          </a:bodyPr>
          <a:lstStyle>
            <a:lvl1pPr algn="l" defTabSz="914400" rtl="0" eaLnBrk="1" latinLnBrk="0" hangingPunct="1">
              <a:lnSpc>
                <a:spcPct val="90000"/>
              </a:lnSpc>
              <a:spcBef>
                <a:spcPct val="0"/>
              </a:spcBef>
              <a:buNone/>
              <a:defRPr sz="2800" kern="1200">
                <a:solidFill>
                  <a:srgbClr val="7E7D7E"/>
                </a:solidFill>
                <a:latin typeface="HelveticaNeueLT Std Med Cn" panose="020B0606030502030204" pitchFamily="34" charset="0"/>
                <a:ea typeface="+mj-ea"/>
                <a:cs typeface="+mj-cs"/>
              </a:defRPr>
            </a:lvl1pPr>
          </a:lstStyle>
          <a:p>
            <a:pPr>
              <a:lnSpc>
                <a:spcPct val="100000"/>
              </a:lnSpc>
            </a:pPr>
            <a:r>
              <a:rPr lang="en-US" sz="2000" spc="60" dirty="0">
                <a:solidFill>
                  <a:schemeClr val="bg2">
                    <a:lumMod val="25000"/>
                  </a:schemeClr>
                </a:solidFill>
                <a:uFill>
                  <a:solidFill>
                    <a:srgbClr val="FFDD47"/>
                  </a:solidFill>
                </a:uFill>
                <a:latin typeface="HelveticaNeueLT Std Lt Cn" panose="020B0406020202030204" pitchFamily="34" charset="0"/>
                <a:ea typeface="+mn-ea"/>
                <a:cs typeface="Arial" panose="020B0604020202020204" pitchFamily="34" charset="0"/>
              </a:rPr>
              <a:t>CROSS CORRIDOR DOOR</a:t>
            </a:r>
            <a:br>
              <a:rPr lang="en-US" sz="2000" spc="60" dirty="0">
                <a:solidFill>
                  <a:schemeClr val="bg2">
                    <a:lumMod val="25000"/>
                  </a:schemeClr>
                </a:solidFill>
                <a:uFill>
                  <a:solidFill>
                    <a:srgbClr val="FFDD47"/>
                  </a:solidFill>
                </a:uFill>
                <a:latin typeface="HelveticaNeueLT Std Lt Cn" panose="020B0406020202030204" pitchFamily="34" charset="0"/>
                <a:ea typeface="+mn-ea"/>
                <a:cs typeface="Arial" panose="020B0604020202020204" pitchFamily="34" charset="0"/>
              </a:rPr>
            </a:br>
            <a:r>
              <a:rPr lang="en-US" sz="2000" spc="60" dirty="0">
                <a:solidFill>
                  <a:schemeClr val="bg2">
                    <a:lumMod val="25000"/>
                  </a:schemeClr>
                </a:solidFill>
                <a:uFill>
                  <a:solidFill>
                    <a:srgbClr val="FFDD47"/>
                  </a:solidFill>
                </a:uFill>
                <a:latin typeface="HelveticaNeueLT Std Lt Cn" panose="020B0406020202030204" pitchFamily="34" charset="0"/>
                <a:ea typeface="+mn-ea"/>
                <a:cs typeface="Arial" panose="020B0604020202020204" pitchFamily="34" charset="0"/>
              </a:rPr>
              <a:t>SPECIAL EGRESS</a:t>
            </a:r>
          </a:p>
        </p:txBody>
      </p:sp>
      <p:sp>
        <p:nvSpPr>
          <p:cNvPr id="23" name="Oval 22">
            <a:extLst>
              <a:ext uri="{FF2B5EF4-FFF2-40B4-BE49-F238E27FC236}">
                <a16:creationId xmlns:a16="http://schemas.microsoft.com/office/drawing/2014/main" id="{4C141AF3-3342-4E61-8FE5-D81D71A53979}"/>
              </a:ext>
            </a:extLst>
          </p:cNvPr>
          <p:cNvSpPr/>
          <p:nvPr/>
        </p:nvSpPr>
        <p:spPr>
          <a:xfrm>
            <a:off x="550875" y="4445570"/>
            <a:ext cx="533276" cy="530254"/>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CD5A8CB8-A243-463C-B5D4-0D62FF55D8B3}"/>
              </a:ext>
            </a:extLst>
          </p:cNvPr>
          <p:cNvSpPr txBox="1"/>
          <p:nvPr/>
        </p:nvSpPr>
        <p:spPr>
          <a:xfrm>
            <a:off x="501672" y="4373472"/>
            <a:ext cx="686691" cy="646331"/>
          </a:xfrm>
          <a:prstGeom prst="rect">
            <a:avLst/>
          </a:prstGeom>
          <a:noFill/>
        </p:spPr>
        <p:txBody>
          <a:bodyPr wrap="square" rtlCol="0">
            <a:spAutoFit/>
          </a:bodyPr>
          <a:lstStyle/>
          <a:p>
            <a:pPr algn="ctr"/>
            <a:r>
              <a:rPr lang="en-US" sz="3600" dirty="0">
                <a:latin typeface="HelveticaNeueLT Std Lt Cn" panose="020B0406020202030204" pitchFamily="34" charset="0"/>
              </a:rPr>
              <a:t>D</a:t>
            </a:r>
          </a:p>
        </p:txBody>
      </p:sp>
    </p:spTree>
    <p:extLst>
      <p:ext uri="{BB962C8B-B14F-4D97-AF65-F5344CB8AC3E}">
        <p14:creationId xmlns:p14="http://schemas.microsoft.com/office/powerpoint/2010/main" val="48497796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5C3FA8-5B20-4789-8EA2-B48A7223A0F7}"/>
              </a:ext>
            </a:extLst>
          </p:cNvPr>
          <p:cNvSpPr>
            <a:spLocks noGrp="1"/>
          </p:cNvSpPr>
          <p:nvPr>
            <p:ph type="title"/>
          </p:nvPr>
        </p:nvSpPr>
        <p:spPr/>
        <p:txBody>
          <a:bodyPr/>
          <a:lstStyle/>
          <a:p>
            <a:r>
              <a:rPr lang="en-US" dirty="0"/>
              <a:t>Re-Entry from Stairwell</a:t>
            </a:r>
          </a:p>
        </p:txBody>
      </p:sp>
      <p:sp>
        <p:nvSpPr>
          <p:cNvPr id="3" name="Slide Number Placeholder 2">
            <a:extLst>
              <a:ext uri="{FF2B5EF4-FFF2-40B4-BE49-F238E27FC236}">
                <a16:creationId xmlns:a16="http://schemas.microsoft.com/office/drawing/2014/main" id="{A7D96517-7B6E-4719-91E3-1213C34D2856}"/>
              </a:ext>
            </a:extLst>
          </p:cNvPr>
          <p:cNvSpPr>
            <a:spLocks noGrp="1"/>
          </p:cNvSpPr>
          <p:nvPr>
            <p:ph type="sldNum" sz="quarter" idx="12"/>
          </p:nvPr>
        </p:nvSpPr>
        <p:spPr/>
        <p:txBody>
          <a:bodyPr/>
          <a:lstStyle/>
          <a:p>
            <a:r>
              <a:rPr lang="en-US" dirty="0"/>
              <a:t>p </a:t>
            </a:r>
            <a:fld id="{D48DF834-3ED9-430A-B51F-30D54AEDC26A}" type="slidenum">
              <a:rPr lang="en-US" smtClean="0"/>
              <a:t>38</a:t>
            </a:fld>
            <a:endParaRPr lang="en-US" dirty="0"/>
          </a:p>
        </p:txBody>
      </p:sp>
      <p:grpSp>
        <p:nvGrpSpPr>
          <p:cNvPr id="4" name="Group 3">
            <a:extLst>
              <a:ext uri="{FF2B5EF4-FFF2-40B4-BE49-F238E27FC236}">
                <a16:creationId xmlns:a16="http://schemas.microsoft.com/office/drawing/2014/main" id="{1BD28C33-3533-4181-B780-8F9D54C3F874}"/>
              </a:ext>
            </a:extLst>
          </p:cNvPr>
          <p:cNvGrpSpPr/>
          <p:nvPr/>
        </p:nvGrpSpPr>
        <p:grpSpPr>
          <a:xfrm>
            <a:off x="357779" y="509837"/>
            <a:ext cx="4075857" cy="5373608"/>
            <a:chOff x="673767" y="818148"/>
            <a:chExt cx="3759869" cy="4957010"/>
          </a:xfrm>
        </p:grpSpPr>
        <p:pic>
          <p:nvPicPr>
            <p:cNvPr id="5" name="Picture 4">
              <a:extLst>
                <a:ext uri="{FF2B5EF4-FFF2-40B4-BE49-F238E27FC236}">
                  <a16:creationId xmlns:a16="http://schemas.microsoft.com/office/drawing/2014/main" id="{8E26D12A-75E8-4663-8F6A-3BF73734490A}"/>
                </a:ext>
              </a:extLst>
            </p:cNvPr>
            <p:cNvPicPr>
              <a:picLocks noChangeAspect="1"/>
            </p:cNvPicPr>
            <p:nvPr/>
          </p:nvPicPr>
          <p:blipFill rotWithShape="1">
            <a:blip r:embed="rId2"/>
            <a:srcRect l="15225" t="14617" r="13825" b="13102"/>
            <a:stretch/>
          </p:blipFill>
          <p:spPr>
            <a:xfrm>
              <a:off x="673767" y="818148"/>
              <a:ext cx="3759869" cy="4957010"/>
            </a:xfrm>
            <a:prstGeom prst="rect">
              <a:avLst/>
            </a:prstGeom>
          </p:spPr>
        </p:pic>
        <p:cxnSp>
          <p:nvCxnSpPr>
            <p:cNvPr id="7" name="Straight Connector 6">
              <a:extLst>
                <a:ext uri="{FF2B5EF4-FFF2-40B4-BE49-F238E27FC236}">
                  <a16:creationId xmlns:a16="http://schemas.microsoft.com/office/drawing/2014/main" id="{C548B1E2-B257-46CF-9C29-0F4AEE19A810}"/>
                </a:ext>
              </a:extLst>
            </p:cNvPr>
            <p:cNvCxnSpPr/>
            <p:nvPr/>
          </p:nvCxnSpPr>
          <p:spPr>
            <a:xfrm>
              <a:off x="950495" y="5432258"/>
              <a:ext cx="3110163" cy="0"/>
            </a:xfrm>
            <a:prstGeom prst="line">
              <a:avLst/>
            </a:prstGeom>
            <a:ln w="57150"/>
          </p:spPr>
          <p:style>
            <a:lnRef idx="3">
              <a:schemeClr val="accent5"/>
            </a:lnRef>
            <a:fillRef idx="0">
              <a:schemeClr val="accent5"/>
            </a:fillRef>
            <a:effectRef idx="2">
              <a:schemeClr val="accent5"/>
            </a:effectRef>
            <a:fontRef idx="minor">
              <a:schemeClr val="tx1"/>
            </a:fontRef>
          </p:style>
        </p:cxnSp>
        <p:sp>
          <p:nvSpPr>
            <p:cNvPr id="8" name="TextBox 7">
              <a:extLst>
                <a:ext uri="{FF2B5EF4-FFF2-40B4-BE49-F238E27FC236}">
                  <a16:creationId xmlns:a16="http://schemas.microsoft.com/office/drawing/2014/main" id="{D582C078-B511-4AF6-A7ED-0104F5E03E4C}"/>
                </a:ext>
              </a:extLst>
            </p:cNvPr>
            <p:cNvSpPr txBox="1"/>
            <p:nvPr/>
          </p:nvSpPr>
          <p:spPr>
            <a:xfrm>
              <a:off x="1488558" y="5002618"/>
              <a:ext cx="409354" cy="369332"/>
            </a:xfrm>
            <a:prstGeom prst="rect">
              <a:avLst/>
            </a:prstGeom>
            <a:noFill/>
          </p:spPr>
          <p:txBody>
            <a:bodyPr wrap="square" rtlCol="0">
              <a:spAutoFit/>
            </a:bodyPr>
            <a:lstStyle/>
            <a:p>
              <a:r>
                <a:rPr lang="en-US" dirty="0"/>
                <a:t>1</a:t>
              </a:r>
            </a:p>
          </p:txBody>
        </p:sp>
        <p:sp>
          <p:nvSpPr>
            <p:cNvPr id="9" name="TextBox 8">
              <a:extLst>
                <a:ext uri="{FF2B5EF4-FFF2-40B4-BE49-F238E27FC236}">
                  <a16:creationId xmlns:a16="http://schemas.microsoft.com/office/drawing/2014/main" id="{BBF75D36-44B8-4EE8-BAF9-82A758737EFB}"/>
                </a:ext>
              </a:extLst>
            </p:cNvPr>
            <p:cNvSpPr txBox="1"/>
            <p:nvPr/>
          </p:nvSpPr>
          <p:spPr>
            <a:xfrm>
              <a:off x="1488558" y="4603132"/>
              <a:ext cx="409354" cy="369332"/>
            </a:xfrm>
            <a:prstGeom prst="rect">
              <a:avLst/>
            </a:prstGeom>
            <a:noFill/>
          </p:spPr>
          <p:txBody>
            <a:bodyPr wrap="square" rtlCol="0">
              <a:spAutoFit/>
            </a:bodyPr>
            <a:lstStyle/>
            <a:p>
              <a:r>
                <a:rPr lang="en-US" dirty="0"/>
                <a:t>2</a:t>
              </a:r>
            </a:p>
          </p:txBody>
        </p:sp>
        <p:sp>
          <p:nvSpPr>
            <p:cNvPr id="10" name="TextBox 9">
              <a:extLst>
                <a:ext uri="{FF2B5EF4-FFF2-40B4-BE49-F238E27FC236}">
                  <a16:creationId xmlns:a16="http://schemas.microsoft.com/office/drawing/2014/main" id="{F5073F7A-8C05-4A26-8E1D-3CBBE6258745}"/>
                </a:ext>
              </a:extLst>
            </p:cNvPr>
            <p:cNvSpPr txBox="1"/>
            <p:nvPr/>
          </p:nvSpPr>
          <p:spPr>
            <a:xfrm>
              <a:off x="1488558" y="4233800"/>
              <a:ext cx="409354" cy="369332"/>
            </a:xfrm>
            <a:prstGeom prst="rect">
              <a:avLst/>
            </a:prstGeom>
            <a:noFill/>
          </p:spPr>
          <p:txBody>
            <a:bodyPr wrap="square" rtlCol="0">
              <a:spAutoFit/>
            </a:bodyPr>
            <a:lstStyle/>
            <a:p>
              <a:r>
                <a:rPr lang="en-US" dirty="0"/>
                <a:t>3</a:t>
              </a:r>
            </a:p>
          </p:txBody>
        </p:sp>
        <p:sp>
          <p:nvSpPr>
            <p:cNvPr id="11" name="TextBox 10">
              <a:extLst>
                <a:ext uri="{FF2B5EF4-FFF2-40B4-BE49-F238E27FC236}">
                  <a16:creationId xmlns:a16="http://schemas.microsoft.com/office/drawing/2014/main" id="{10405293-5802-4EEE-92D7-623A31887A93}"/>
                </a:ext>
              </a:extLst>
            </p:cNvPr>
            <p:cNvSpPr txBox="1"/>
            <p:nvPr/>
          </p:nvSpPr>
          <p:spPr>
            <a:xfrm>
              <a:off x="1488558" y="3844017"/>
              <a:ext cx="409354" cy="369332"/>
            </a:xfrm>
            <a:prstGeom prst="rect">
              <a:avLst/>
            </a:prstGeom>
            <a:noFill/>
          </p:spPr>
          <p:txBody>
            <a:bodyPr wrap="square" rtlCol="0">
              <a:spAutoFit/>
            </a:bodyPr>
            <a:lstStyle/>
            <a:p>
              <a:r>
                <a:rPr lang="en-US" dirty="0"/>
                <a:t>4</a:t>
              </a:r>
            </a:p>
          </p:txBody>
        </p:sp>
        <p:sp>
          <p:nvSpPr>
            <p:cNvPr id="12" name="TextBox 11">
              <a:extLst>
                <a:ext uri="{FF2B5EF4-FFF2-40B4-BE49-F238E27FC236}">
                  <a16:creationId xmlns:a16="http://schemas.microsoft.com/office/drawing/2014/main" id="{2B0FEE38-FFA8-463F-8599-C50D31C7AEB4}"/>
                </a:ext>
              </a:extLst>
            </p:cNvPr>
            <p:cNvSpPr txBox="1"/>
            <p:nvPr/>
          </p:nvSpPr>
          <p:spPr>
            <a:xfrm>
              <a:off x="1488558" y="3449905"/>
              <a:ext cx="409354" cy="369332"/>
            </a:xfrm>
            <a:prstGeom prst="rect">
              <a:avLst/>
            </a:prstGeom>
            <a:noFill/>
          </p:spPr>
          <p:txBody>
            <a:bodyPr wrap="square" rtlCol="0">
              <a:spAutoFit/>
            </a:bodyPr>
            <a:lstStyle/>
            <a:p>
              <a:r>
                <a:rPr lang="en-US" dirty="0"/>
                <a:t>5</a:t>
              </a:r>
            </a:p>
          </p:txBody>
        </p:sp>
        <p:sp>
          <p:nvSpPr>
            <p:cNvPr id="13" name="TextBox 12">
              <a:extLst>
                <a:ext uri="{FF2B5EF4-FFF2-40B4-BE49-F238E27FC236}">
                  <a16:creationId xmlns:a16="http://schemas.microsoft.com/office/drawing/2014/main" id="{DB4D8C5F-A384-405F-9249-44C8601368B5}"/>
                </a:ext>
              </a:extLst>
            </p:cNvPr>
            <p:cNvSpPr txBox="1"/>
            <p:nvPr/>
          </p:nvSpPr>
          <p:spPr>
            <a:xfrm>
              <a:off x="1488558" y="3049897"/>
              <a:ext cx="409354" cy="369332"/>
            </a:xfrm>
            <a:prstGeom prst="rect">
              <a:avLst/>
            </a:prstGeom>
            <a:noFill/>
          </p:spPr>
          <p:txBody>
            <a:bodyPr wrap="square" rtlCol="0">
              <a:spAutoFit/>
            </a:bodyPr>
            <a:lstStyle/>
            <a:p>
              <a:r>
                <a:rPr lang="en-US" dirty="0"/>
                <a:t>6</a:t>
              </a:r>
            </a:p>
          </p:txBody>
        </p:sp>
        <p:sp>
          <p:nvSpPr>
            <p:cNvPr id="14" name="TextBox 13">
              <a:extLst>
                <a:ext uri="{FF2B5EF4-FFF2-40B4-BE49-F238E27FC236}">
                  <a16:creationId xmlns:a16="http://schemas.microsoft.com/office/drawing/2014/main" id="{8EC07CB9-BCE1-46AF-B5B9-CF468AC3ECF3}"/>
                </a:ext>
              </a:extLst>
            </p:cNvPr>
            <p:cNvSpPr txBox="1"/>
            <p:nvPr/>
          </p:nvSpPr>
          <p:spPr>
            <a:xfrm>
              <a:off x="1488558" y="2635334"/>
              <a:ext cx="409354" cy="369332"/>
            </a:xfrm>
            <a:prstGeom prst="rect">
              <a:avLst/>
            </a:prstGeom>
            <a:noFill/>
          </p:spPr>
          <p:txBody>
            <a:bodyPr wrap="square" rtlCol="0">
              <a:spAutoFit/>
            </a:bodyPr>
            <a:lstStyle/>
            <a:p>
              <a:r>
                <a:rPr lang="en-US" dirty="0"/>
                <a:t>7</a:t>
              </a:r>
            </a:p>
          </p:txBody>
        </p:sp>
        <p:sp>
          <p:nvSpPr>
            <p:cNvPr id="15" name="TextBox 14">
              <a:extLst>
                <a:ext uri="{FF2B5EF4-FFF2-40B4-BE49-F238E27FC236}">
                  <a16:creationId xmlns:a16="http://schemas.microsoft.com/office/drawing/2014/main" id="{5970D693-EB12-4E9E-8D65-69C2F7E083A3}"/>
                </a:ext>
              </a:extLst>
            </p:cNvPr>
            <p:cNvSpPr txBox="1"/>
            <p:nvPr/>
          </p:nvSpPr>
          <p:spPr>
            <a:xfrm>
              <a:off x="1488558" y="2278654"/>
              <a:ext cx="409354" cy="369332"/>
            </a:xfrm>
            <a:prstGeom prst="rect">
              <a:avLst/>
            </a:prstGeom>
            <a:noFill/>
          </p:spPr>
          <p:txBody>
            <a:bodyPr wrap="square" rtlCol="0">
              <a:spAutoFit/>
            </a:bodyPr>
            <a:lstStyle/>
            <a:p>
              <a:r>
                <a:rPr lang="en-US" dirty="0"/>
                <a:t>8</a:t>
              </a:r>
            </a:p>
          </p:txBody>
        </p:sp>
        <p:sp>
          <p:nvSpPr>
            <p:cNvPr id="16" name="TextBox 15">
              <a:extLst>
                <a:ext uri="{FF2B5EF4-FFF2-40B4-BE49-F238E27FC236}">
                  <a16:creationId xmlns:a16="http://schemas.microsoft.com/office/drawing/2014/main" id="{B84C43AC-1A59-4581-9614-2F9AF2B49807}"/>
                </a:ext>
              </a:extLst>
            </p:cNvPr>
            <p:cNvSpPr txBox="1"/>
            <p:nvPr/>
          </p:nvSpPr>
          <p:spPr>
            <a:xfrm>
              <a:off x="1488558" y="1896670"/>
              <a:ext cx="409354" cy="369332"/>
            </a:xfrm>
            <a:prstGeom prst="rect">
              <a:avLst/>
            </a:prstGeom>
            <a:noFill/>
          </p:spPr>
          <p:txBody>
            <a:bodyPr wrap="square" rtlCol="0">
              <a:spAutoFit/>
            </a:bodyPr>
            <a:lstStyle/>
            <a:p>
              <a:r>
                <a:rPr lang="en-US" dirty="0"/>
                <a:t>9</a:t>
              </a:r>
            </a:p>
          </p:txBody>
        </p:sp>
        <p:sp>
          <p:nvSpPr>
            <p:cNvPr id="17" name="TextBox 16">
              <a:extLst>
                <a:ext uri="{FF2B5EF4-FFF2-40B4-BE49-F238E27FC236}">
                  <a16:creationId xmlns:a16="http://schemas.microsoft.com/office/drawing/2014/main" id="{D1134865-F163-4BEB-AC82-3364BEFD219C}"/>
                </a:ext>
              </a:extLst>
            </p:cNvPr>
            <p:cNvSpPr txBox="1"/>
            <p:nvPr/>
          </p:nvSpPr>
          <p:spPr>
            <a:xfrm>
              <a:off x="1488558" y="1482107"/>
              <a:ext cx="483782" cy="369332"/>
            </a:xfrm>
            <a:prstGeom prst="rect">
              <a:avLst/>
            </a:prstGeom>
            <a:noFill/>
          </p:spPr>
          <p:txBody>
            <a:bodyPr wrap="square" rtlCol="0">
              <a:spAutoFit/>
            </a:bodyPr>
            <a:lstStyle/>
            <a:p>
              <a:r>
                <a:rPr lang="en-US" dirty="0"/>
                <a:t>10</a:t>
              </a:r>
            </a:p>
          </p:txBody>
        </p:sp>
        <p:sp>
          <p:nvSpPr>
            <p:cNvPr id="18" name="TextBox 17">
              <a:extLst>
                <a:ext uri="{FF2B5EF4-FFF2-40B4-BE49-F238E27FC236}">
                  <a16:creationId xmlns:a16="http://schemas.microsoft.com/office/drawing/2014/main" id="{87C0A975-D14D-4253-88F0-0CDBD0A9D9EA}"/>
                </a:ext>
              </a:extLst>
            </p:cNvPr>
            <p:cNvSpPr txBox="1"/>
            <p:nvPr/>
          </p:nvSpPr>
          <p:spPr>
            <a:xfrm>
              <a:off x="1488558" y="1092324"/>
              <a:ext cx="483782" cy="369332"/>
            </a:xfrm>
            <a:prstGeom prst="rect">
              <a:avLst/>
            </a:prstGeom>
            <a:noFill/>
          </p:spPr>
          <p:txBody>
            <a:bodyPr wrap="square" rtlCol="0">
              <a:spAutoFit/>
            </a:bodyPr>
            <a:lstStyle/>
            <a:p>
              <a:r>
                <a:rPr lang="en-US" dirty="0"/>
                <a:t>11</a:t>
              </a:r>
            </a:p>
          </p:txBody>
        </p:sp>
        <p:cxnSp>
          <p:nvCxnSpPr>
            <p:cNvPr id="20" name="Straight Connector 19">
              <a:extLst>
                <a:ext uri="{FF2B5EF4-FFF2-40B4-BE49-F238E27FC236}">
                  <a16:creationId xmlns:a16="http://schemas.microsoft.com/office/drawing/2014/main" id="{AB05EF66-C806-44B3-82E9-81A6EACE4DAF}"/>
                </a:ext>
              </a:extLst>
            </p:cNvPr>
            <p:cNvCxnSpPr/>
            <p:nvPr/>
          </p:nvCxnSpPr>
          <p:spPr>
            <a:xfrm flipV="1">
              <a:off x="1855380" y="1067544"/>
              <a:ext cx="0" cy="4304406"/>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11C9901A-3A72-4AFD-A228-73997756E7FF}"/>
                </a:ext>
              </a:extLst>
            </p:cNvPr>
            <p:cNvCxnSpPr/>
            <p:nvPr/>
          </p:nvCxnSpPr>
          <p:spPr>
            <a:xfrm flipV="1">
              <a:off x="3209259" y="1092324"/>
              <a:ext cx="0" cy="4304406"/>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1B50B26D-5F7C-4638-8A73-83FA4C1A5702}"/>
                </a:ext>
              </a:extLst>
            </p:cNvPr>
            <p:cNvSpPr/>
            <p:nvPr/>
          </p:nvSpPr>
          <p:spPr>
            <a:xfrm>
              <a:off x="1855380" y="5002617"/>
              <a:ext cx="1353863" cy="381979"/>
            </a:xfrm>
            <a:prstGeom prst="rect">
              <a:avLst/>
            </a:prstGeom>
            <a:solidFill>
              <a:srgbClr val="0073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C6236A07-8F1D-4730-8D82-92FA57D4ACFA}"/>
                </a:ext>
              </a:extLst>
            </p:cNvPr>
            <p:cNvSpPr/>
            <p:nvPr/>
          </p:nvSpPr>
          <p:spPr>
            <a:xfrm>
              <a:off x="1855379" y="3437255"/>
              <a:ext cx="1353876" cy="386298"/>
            </a:xfrm>
            <a:prstGeom prst="rect">
              <a:avLst/>
            </a:prstGeom>
            <a:solidFill>
              <a:srgbClr val="0073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EECA0B8F-3924-4095-91DA-21B6B450C66D}"/>
                </a:ext>
              </a:extLst>
            </p:cNvPr>
            <p:cNvSpPr/>
            <p:nvPr/>
          </p:nvSpPr>
          <p:spPr>
            <a:xfrm>
              <a:off x="1855375" y="1491810"/>
              <a:ext cx="1353872" cy="392208"/>
            </a:xfrm>
            <a:prstGeom prst="rect">
              <a:avLst/>
            </a:prstGeom>
            <a:solidFill>
              <a:srgbClr val="0073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7" name="Straight Arrow Connector 26">
              <a:extLst>
                <a:ext uri="{FF2B5EF4-FFF2-40B4-BE49-F238E27FC236}">
                  <a16:creationId xmlns:a16="http://schemas.microsoft.com/office/drawing/2014/main" id="{39D34491-857E-4AC7-A8FC-35729AE45F25}"/>
                </a:ext>
              </a:extLst>
            </p:cNvPr>
            <p:cNvCxnSpPr/>
            <p:nvPr/>
          </p:nvCxnSpPr>
          <p:spPr>
            <a:xfrm flipH="1">
              <a:off x="1897912" y="1686518"/>
              <a:ext cx="260019"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8ECD1249-8B9B-4452-B150-CAE706831ADE}"/>
                </a:ext>
              </a:extLst>
            </p:cNvPr>
            <p:cNvSpPr txBox="1"/>
            <p:nvPr/>
          </p:nvSpPr>
          <p:spPr>
            <a:xfrm>
              <a:off x="2102249" y="1555713"/>
              <a:ext cx="1869489" cy="241328"/>
            </a:xfrm>
            <a:prstGeom prst="rect">
              <a:avLst/>
            </a:prstGeom>
            <a:noFill/>
          </p:spPr>
          <p:txBody>
            <a:bodyPr wrap="square" rtlCol="0">
              <a:spAutoFit/>
            </a:bodyPr>
            <a:lstStyle/>
            <a:p>
              <a:r>
                <a:rPr lang="en-US" sz="1100" dirty="0">
                  <a:solidFill>
                    <a:srgbClr val="FFFFFF"/>
                  </a:solidFill>
                </a:rPr>
                <a:t>RE-ENTRY POINT</a:t>
              </a:r>
            </a:p>
          </p:txBody>
        </p:sp>
        <p:cxnSp>
          <p:nvCxnSpPr>
            <p:cNvPr id="29" name="Straight Arrow Connector 28">
              <a:extLst>
                <a:ext uri="{FF2B5EF4-FFF2-40B4-BE49-F238E27FC236}">
                  <a16:creationId xmlns:a16="http://schemas.microsoft.com/office/drawing/2014/main" id="{34247667-07B1-44F0-85BC-1A568A100876}"/>
                </a:ext>
              </a:extLst>
            </p:cNvPr>
            <p:cNvCxnSpPr/>
            <p:nvPr/>
          </p:nvCxnSpPr>
          <p:spPr>
            <a:xfrm flipH="1">
              <a:off x="1897912" y="3641849"/>
              <a:ext cx="260019"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5C98E763-EDD8-4880-9D5A-0B6F28CF78B9}"/>
                </a:ext>
              </a:extLst>
            </p:cNvPr>
            <p:cNvSpPr txBox="1"/>
            <p:nvPr/>
          </p:nvSpPr>
          <p:spPr>
            <a:xfrm>
              <a:off x="2102249" y="3511044"/>
              <a:ext cx="1869489" cy="241328"/>
            </a:xfrm>
            <a:prstGeom prst="rect">
              <a:avLst/>
            </a:prstGeom>
            <a:noFill/>
          </p:spPr>
          <p:txBody>
            <a:bodyPr wrap="square" rtlCol="0">
              <a:spAutoFit/>
            </a:bodyPr>
            <a:lstStyle/>
            <a:p>
              <a:r>
                <a:rPr lang="en-US" sz="1100" dirty="0">
                  <a:solidFill>
                    <a:srgbClr val="FFFFFF"/>
                  </a:solidFill>
                </a:rPr>
                <a:t>RE-ENTRY POINT</a:t>
              </a:r>
            </a:p>
          </p:txBody>
        </p:sp>
        <p:cxnSp>
          <p:nvCxnSpPr>
            <p:cNvPr id="31" name="Straight Arrow Connector 30">
              <a:extLst>
                <a:ext uri="{FF2B5EF4-FFF2-40B4-BE49-F238E27FC236}">
                  <a16:creationId xmlns:a16="http://schemas.microsoft.com/office/drawing/2014/main" id="{531BF442-D33A-48C0-B272-A579FBB78B45}"/>
                </a:ext>
              </a:extLst>
            </p:cNvPr>
            <p:cNvCxnSpPr/>
            <p:nvPr/>
          </p:nvCxnSpPr>
          <p:spPr>
            <a:xfrm flipH="1">
              <a:off x="1905826" y="5211539"/>
              <a:ext cx="260019"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2980C2B8-2D2A-4061-92B7-5EDD2826EB06}"/>
                </a:ext>
              </a:extLst>
            </p:cNvPr>
            <p:cNvSpPr txBox="1"/>
            <p:nvPr/>
          </p:nvSpPr>
          <p:spPr>
            <a:xfrm>
              <a:off x="2110163" y="5080734"/>
              <a:ext cx="1869489" cy="241328"/>
            </a:xfrm>
            <a:prstGeom prst="rect">
              <a:avLst/>
            </a:prstGeom>
            <a:noFill/>
          </p:spPr>
          <p:txBody>
            <a:bodyPr wrap="square" rtlCol="0">
              <a:spAutoFit/>
            </a:bodyPr>
            <a:lstStyle/>
            <a:p>
              <a:r>
                <a:rPr lang="en-US" sz="1100" dirty="0">
                  <a:solidFill>
                    <a:srgbClr val="FFFFFF"/>
                  </a:solidFill>
                </a:rPr>
                <a:t>RE-ENTRY POINT</a:t>
              </a:r>
            </a:p>
          </p:txBody>
        </p:sp>
      </p:grpSp>
      <p:sp>
        <p:nvSpPr>
          <p:cNvPr id="35" name="TextBox 34">
            <a:extLst>
              <a:ext uri="{FF2B5EF4-FFF2-40B4-BE49-F238E27FC236}">
                <a16:creationId xmlns:a16="http://schemas.microsoft.com/office/drawing/2014/main" id="{E1D6D4D2-B355-4495-B07A-5794AB4661BF}"/>
              </a:ext>
            </a:extLst>
          </p:cNvPr>
          <p:cNvSpPr txBox="1"/>
          <p:nvPr/>
        </p:nvSpPr>
        <p:spPr>
          <a:xfrm>
            <a:off x="4264995" y="583547"/>
            <a:ext cx="7253238" cy="5940088"/>
          </a:xfrm>
          <a:prstGeom prst="rect">
            <a:avLst/>
          </a:prstGeom>
          <a:noFill/>
        </p:spPr>
        <p:txBody>
          <a:bodyPr wrap="square" rtlCol="0">
            <a:spAutoFit/>
          </a:bodyPr>
          <a:lstStyle/>
          <a:p>
            <a:r>
              <a:rPr lang="en-US" sz="2400" u="heavy" dirty="0">
                <a:solidFill>
                  <a:schemeClr val="tx1">
                    <a:lumMod val="65000"/>
                    <a:lumOff val="35000"/>
                  </a:schemeClr>
                </a:solidFill>
                <a:uFill>
                  <a:solidFill>
                    <a:srgbClr val="FFDD47"/>
                  </a:solidFill>
                </a:uFill>
                <a:latin typeface="HelveticaNeueLT Std Med Cn" panose="020B0606030502030204" pitchFamily="34" charset="0"/>
                <a:cs typeface="Arial" panose="020B0604020202020204" pitchFamily="34" charset="0"/>
              </a:rPr>
              <a:t>Stairwell Re-entry</a:t>
            </a:r>
          </a:p>
          <a:p>
            <a:endParaRPr lang="en-US" sz="1000" dirty="0">
              <a:solidFill>
                <a:schemeClr val="tx1">
                  <a:lumMod val="65000"/>
                  <a:lumOff val="35000"/>
                </a:schemeClr>
              </a:solidFill>
              <a:latin typeface="HelveticaNeueLT Std Lt Cn" panose="020B0406020202030204" pitchFamily="34" charset="0"/>
              <a:cs typeface="Arial" panose="020B0604020202020204" pitchFamily="34" charset="0"/>
            </a:endParaRPr>
          </a:p>
          <a:p>
            <a:r>
              <a:rPr lang="en-US" sz="2400" dirty="0">
                <a:solidFill>
                  <a:schemeClr val="tx1">
                    <a:lumMod val="65000"/>
                    <a:lumOff val="35000"/>
                  </a:schemeClr>
                </a:solidFill>
                <a:latin typeface="HelveticaNeueLT Std Med Cn" panose="020B0606030502030204" pitchFamily="34" charset="0"/>
                <a:cs typeface="Arial" panose="020B0604020202020204" pitchFamily="34" charset="0"/>
              </a:rPr>
              <a:t>2012 NFPA 101 </a:t>
            </a:r>
          </a:p>
          <a:p>
            <a:pPr marL="342900" indent="-342900">
              <a:buFont typeface="Wingdings" panose="05000000000000000000" pitchFamily="2" charset="2"/>
              <a:buChar char="§"/>
            </a:pPr>
            <a:r>
              <a:rPr lang="en-US" sz="2400" dirty="0">
                <a:solidFill>
                  <a:schemeClr val="tx1">
                    <a:lumMod val="65000"/>
                    <a:lumOff val="35000"/>
                  </a:schemeClr>
                </a:solidFill>
                <a:latin typeface="HelveticaNeueLT Std Lt Cn" panose="020B0406020202030204" pitchFamily="34" charset="0"/>
                <a:cs typeface="Arial" panose="020B0604020202020204" pitchFamily="34" charset="0"/>
              </a:rPr>
              <a:t>Stairs serving 4 stories or less can be mechanically locked from the stair side.</a:t>
            </a:r>
          </a:p>
          <a:p>
            <a:pPr marL="342900" indent="-342900">
              <a:buFont typeface="Wingdings" panose="05000000000000000000" pitchFamily="2" charset="2"/>
              <a:buChar char="§"/>
            </a:pPr>
            <a:r>
              <a:rPr lang="en-US" sz="2400" dirty="0">
                <a:solidFill>
                  <a:schemeClr val="tx1">
                    <a:lumMod val="65000"/>
                    <a:lumOff val="35000"/>
                  </a:schemeClr>
                </a:solidFill>
                <a:latin typeface="HelveticaNeueLT Std Lt Cn" panose="020B0406020202030204" pitchFamily="34" charset="0"/>
                <a:cs typeface="Arial" panose="020B0604020202020204" pitchFamily="34" charset="0"/>
              </a:rPr>
              <a:t>Locked stair doors must be automatically released upon activation of the fire alarm system. </a:t>
            </a:r>
          </a:p>
          <a:p>
            <a:endParaRPr lang="en-US" sz="1000" dirty="0">
              <a:solidFill>
                <a:schemeClr val="tx1">
                  <a:lumMod val="65000"/>
                  <a:lumOff val="35000"/>
                </a:schemeClr>
              </a:solidFill>
              <a:latin typeface="HelveticaNeueLT Std Lt Cn" panose="020B0406020202030204" pitchFamily="34" charset="0"/>
              <a:cs typeface="Arial" panose="020B0604020202020204" pitchFamily="34" charset="0"/>
            </a:endParaRPr>
          </a:p>
          <a:p>
            <a:r>
              <a:rPr lang="en-US" sz="2400" dirty="0">
                <a:solidFill>
                  <a:schemeClr val="tx1">
                    <a:lumMod val="65000"/>
                    <a:lumOff val="35000"/>
                  </a:schemeClr>
                </a:solidFill>
                <a:latin typeface="HelveticaNeueLT Std Med Cn" panose="020B0606030502030204" pitchFamily="34" charset="0"/>
                <a:cs typeface="Arial" panose="020B0604020202020204" pitchFamily="34" charset="0"/>
              </a:rPr>
              <a:t>NCSBC 2018 </a:t>
            </a:r>
          </a:p>
          <a:p>
            <a:pPr marL="342900" indent="-342900">
              <a:buFont typeface="Wingdings" panose="05000000000000000000" pitchFamily="2" charset="2"/>
              <a:buChar char="§"/>
            </a:pPr>
            <a:r>
              <a:rPr lang="en-US" sz="2400" dirty="0">
                <a:solidFill>
                  <a:schemeClr val="tx1">
                    <a:lumMod val="65000"/>
                    <a:lumOff val="35000"/>
                  </a:schemeClr>
                </a:solidFill>
                <a:latin typeface="HelveticaNeueLT Std Lt Cn" panose="020B0406020202030204" pitchFamily="34" charset="0"/>
                <a:cs typeface="Arial" panose="020B0604020202020204" pitchFamily="34" charset="0"/>
              </a:rPr>
              <a:t>403.5.3 Doors locked on the stair side must be capable of being simultaneously unlocked without unlatching from the fire command center or a signal by emergency personnel from a single location inside the main entrance to the building.</a:t>
            </a:r>
          </a:p>
          <a:p>
            <a:pPr marL="342900" indent="-342900">
              <a:buFont typeface="Wingdings" panose="05000000000000000000" pitchFamily="2" charset="2"/>
              <a:buChar char="§"/>
            </a:pPr>
            <a:r>
              <a:rPr lang="en-US" sz="2400" dirty="0">
                <a:solidFill>
                  <a:schemeClr val="tx1">
                    <a:lumMod val="65000"/>
                    <a:lumOff val="35000"/>
                  </a:schemeClr>
                </a:solidFill>
                <a:latin typeface="HelveticaNeueLT Std Lt Cn" panose="020B0406020202030204" pitchFamily="34" charset="0"/>
                <a:cs typeface="Arial" panose="020B0604020202020204" pitchFamily="34" charset="0"/>
              </a:rPr>
              <a:t>403.5.3.1 High-Rise buildings require two–way communication system</a:t>
            </a:r>
          </a:p>
          <a:p>
            <a:pPr marL="342900" indent="-342900">
              <a:buFont typeface="Wingdings" panose="05000000000000000000" pitchFamily="2" charset="2"/>
              <a:buChar char="§"/>
            </a:pPr>
            <a:r>
              <a:rPr lang="en-US" sz="2400" dirty="0">
                <a:solidFill>
                  <a:schemeClr val="tx1">
                    <a:lumMod val="65000"/>
                    <a:lumOff val="35000"/>
                  </a:schemeClr>
                </a:solidFill>
                <a:latin typeface="HelveticaNeueLT Std Lt Cn" panose="020B0406020202030204" pitchFamily="34" charset="0"/>
                <a:cs typeface="Arial" panose="020B0604020202020204" pitchFamily="34" charset="0"/>
              </a:rPr>
              <a:t>Specify fail-safe electrified locks to ensure doors (where required) will be unlocked in the event of power loss.</a:t>
            </a:r>
          </a:p>
        </p:txBody>
      </p:sp>
    </p:spTree>
    <p:extLst>
      <p:ext uri="{BB962C8B-B14F-4D97-AF65-F5344CB8AC3E}">
        <p14:creationId xmlns:p14="http://schemas.microsoft.com/office/powerpoint/2010/main" val="285570263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BCCF32-F4E4-431A-90DB-749354010EA3}"/>
              </a:ext>
            </a:extLst>
          </p:cNvPr>
          <p:cNvSpPr>
            <a:spLocks noGrp="1"/>
          </p:cNvSpPr>
          <p:nvPr>
            <p:ph type="title"/>
          </p:nvPr>
        </p:nvSpPr>
        <p:spPr/>
        <p:txBody>
          <a:bodyPr/>
          <a:lstStyle/>
          <a:p>
            <a:r>
              <a:rPr lang="en-US" dirty="0"/>
              <a:t>Hartford Hospital Fire – 1961</a:t>
            </a:r>
          </a:p>
        </p:txBody>
      </p:sp>
      <p:sp>
        <p:nvSpPr>
          <p:cNvPr id="3" name="Slide Number Placeholder 2">
            <a:extLst>
              <a:ext uri="{FF2B5EF4-FFF2-40B4-BE49-F238E27FC236}">
                <a16:creationId xmlns:a16="http://schemas.microsoft.com/office/drawing/2014/main" id="{99AAB368-0EFE-4E7E-B2CE-8D8F7794A51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7E7D7E"/>
                </a:solidFill>
                <a:effectLst/>
                <a:uLnTx/>
                <a:uFillTx/>
                <a:latin typeface="HelveticaNeueLT Std Lt Cn" panose="020B0406020202030204" pitchFamily="34" charset="0"/>
                <a:ea typeface="+mn-ea"/>
                <a:cs typeface="+mn-cs"/>
              </a:rPr>
              <a:t>p </a:t>
            </a:r>
            <a:fld id="{D48DF834-3ED9-430A-B51F-30D54AEDC26A}" type="slidenum">
              <a:rPr kumimoji="0" lang="en-US" sz="1200" b="0" i="0" u="none" strike="noStrike" kern="1200" cap="none" spc="0" normalizeH="0" baseline="0" noProof="0" smtClean="0">
                <a:ln>
                  <a:noFill/>
                </a:ln>
                <a:solidFill>
                  <a:srgbClr val="7E7D7E"/>
                </a:solidFill>
                <a:effectLst/>
                <a:uLnTx/>
                <a:uFillTx/>
                <a:latin typeface="HelveticaNeueLT Std Lt Cn" panose="020B0406020202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dirty="0">
              <a:ln>
                <a:noFill/>
              </a:ln>
              <a:solidFill>
                <a:srgbClr val="7E7D7E"/>
              </a:solidFill>
              <a:effectLst/>
              <a:uLnTx/>
              <a:uFillTx/>
              <a:latin typeface="HelveticaNeueLT Std Lt Cn" panose="020B0406020202030204" pitchFamily="34" charset="0"/>
              <a:ea typeface="+mn-ea"/>
              <a:cs typeface="+mn-cs"/>
            </a:endParaRPr>
          </a:p>
        </p:txBody>
      </p:sp>
      <p:pic>
        <p:nvPicPr>
          <p:cNvPr id="6" name="Picture 5">
            <a:extLst>
              <a:ext uri="{FF2B5EF4-FFF2-40B4-BE49-F238E27FC236}">
                <a16:creationId xmlns:a16="http://schemas.microsoft.com/office/drawing/2014/main" id="{A692EFEF-6C53-49CC-A76C-3C20177A2AFE}"/>
              </a:ext>
            </a:extLst>
          </p:cNvPr>
          <p:cNvPicPr>
            <a:picLocks noChangeAspect="1"/>
          </p:cNvPicPr>
          <p:nvPr/>
        </p:nvPicPr>
        <p:blipFill>
          <a:blip r:embed="rId2"/>
          <a:stretch>
            <a:fillRect/>
          </a:stretch>
        </p:blipFill>
        <p:spPr>
          <a:xfrm>
            <a:off x="0" y="5014"/>
            <a:ext cx="8993171" cy="4825544"/>
          </a:xfrm>
          <a:prstGeom prst="rect">
            <a:avLst/>
          </a:prstGeom>
        </p:spPr>
      </p:pic>
      <p:sp>
        <p:nvSpPr>
          <p:cNvPr id="10" name="Text Placeholder 3">
            <a:extLst>
              <a:ext uri="{FF2B5EF4-FFF2-40B4-BE49-F238E27FC236}">
                <a16:creationId xmlns:a16="http://schemas.microsoft.com/office/drawing/2014/main" id="{095E5466-E359-476B-B0D1-8DDB8AB9FE32}"/>
              </a:ext>
            </a:extLst>
          </p:cNvPr>
          <p:cNvSpPr>
            <a:spLocks noGrp="1"/>
          </p:cNvSpPr>
          <p:nvPr>
            <p:ph type="body" sz="quarter" idx="13"/>
          </p:nvPr>
        </p:nvSpPr>
        <p:spPr>
          <a:xfrm>
            <a:off x="3533590" y="5021575"/>
            <a:ext cx="7685953" cy="871398"/>
          </a:xfrm>
        </p:spPr>
        <p:txBody>
          <a:bodyPr/>
          <a:lstStyle/>
          <a:p>
            <a:pPr marL="0" indent="0">
              <a:spcBef>
                <a:spcPts val="500"/>
              </a:spcBef>
              <a:buNone/>
            </a:pPr>
            <a:r>
              <a:rPr lang="en-US" u="heavy" dirty="0">
                <a:uFill>
                  <a:solidFill>
                    <a:srgbClr val="FFDD47"/>
                  </a:solidFill>
                </a:uFill>
                <a:latin typeface="HelveticaNeueLT Std Med Cn" panose="020B0606030502030204" pitchFamily="34" charset="0"/>
              </a:rPr>
              <a:t>"We are going to investigate this, and we are going to change the way that hospitals are built.” Dr. Steward Hamilton</a:t>
            </a:r>
            <a:endParaRPr lang="en-US" dirty="0"/>
          </a:p>
        </p:txBody>
      </p:sp>
    </p:spTree>
    <p:extLst>
      <p:ext uri="{BB962C8B-B14F-4D97-AF65-F5344CB8AC3E}">
        <p14:creationId xmlns:p14="http://schemas.microsoft.com/office/powerpoint/2010/main" val="34747775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4A57819-C268-4792-8450-10A93DC2DD9A}"/>
              </a:ext>
            </a:extLst>
          </p:cNvPr>
          <p:cNvPicPr>
            <a:picLocks noChangeAspect="1"/>
          </p:cNvPicPr>
          <p:nvPr/>
        </p:nvPicPr>
        <p:blipFill rotWithShape="1">
          <a:blip r:embed="rId2">
            <a:alphaModFix/>
            <a:extLst>
              <a:ext uri="{BEBA8EAE-BF5A-486C-A8C5-ECC9F3942E4B}">
                <a14:imgProps xmlns:a14="http://schemas.microsoft.com/office/drawing/2010/main">
                  <a14:imgLayer r:embed="rId3">
                    <a14:imgEffect>
                      <a14:brightnessContrast contrast="-20000"/>
                    </a14:imgEffect>
                  </a14:imgLayer>
                </a14:imgProps>
              </a:ext>
            </a:extLst>
          </a:blip>
          <a:srcRect t="4211"/>
          <a:stretch/>
        </p:blipFill>
        <p:spPr>
          <a:xfrm>
            <a:off x="1" y="656717"/>
            <a:ext cx="10686400" cy="5169400"/>
          </a:xfrm>
          <a:prstGeom prst="rect">
            <a:avLst/>
          </a:prstGeom>
        </p:spPr>
      </p:pic>
      <p:sp>
        <p:nvSpPr>
          <p:cNvPr id="2" name="Title 1">
            <a:extLst>
              <a:ext uri="{FF2B5EF4-FFF2-40B4-BE49-F238E27FC236}">
                <a16:creationId xmlns:a16="http://schemas.microsoft.com/office/drawing/2014/main" id="{5334EBDC-AC33-44AF-92DA-C7FA966FD0BA}"/>
              </a:ext>
            </a:extLst>
          </p:cNvPr>
          <p:cNvSpPr>
            <a:spLocks noGrp="1"/>
          </p:cNvSpPr>
          <p:nvPr>
            <p:ph type="title"/>
          </p:nvPr>
        </p:nvSpPr>
        <p:spPr/>
        <p:txBody>
          <a:bodyPr/>
          <a:lstStyle/>
          <a:p>
            <a:r>
              <a:rPr lang="en-US" dirty="0"/>
              <a:t>Hartford Hospital, Connecticut – 1961</a:t>
            </a:r>
          </a:p>
        </p:txBody>
      </p:sp>
      <p:sp>
        <p:nvSpPr>
          <p:cNvPr id="3" name="Slide Number Placeholder 2">
            <a:extLst>
              <a:ext uri="{FF2B5EF4-FFF2-40B4-BE49-F238E27FC236}">
                <a16:creationId xmlns:a16="http://schemas.microsoft.com/office/drawing/2014/main" id="{39378CFE-D37B-42EA-A1C7-0E63D53D041E}"/>
              </a:ext>
            </a:extLst>
          </p:cNvPr>
          <p:cNvSpPr>
            <a:spLocks noGrp="1"/>
          </p:cNvSpPr>
          <p:nvPr>
            <p:ph type="sldNum" sz="quarter" idx="12"/>
          </p:nvPr>
        </p:nvSpPr>
        <p:spPr/>
        <p:txBody>
          <a:bodyPr/>
          <a:lstStyle/>
          <a:p>
            <a:r>
              <a:rPr lang="en-US" dirty="0"/>
              <a:t>p </a:t>
            </a:r>
            <a:fld id="{D48DF834-3ED9-430A-B51F-30D54AEDC26A}" type="slidenum">
              <a:rPr lang="en-US" smtClean="0"/>
              <a:pPr/>
              <a:t>4</a:t>
            </a:fld>
            <a:endParaRPr lang="en-US" dirty="0"/>
          </a:p>
        </p:txBody>
      </p:sp>
    </p:spTree>
    <p:extLst>
      <p:ext uri="{BB962C8B-B14F-4D97-AF65-F5344CB8AC3E}">
        <p14:creationId xmlns:p14="http://schemas.microsoft.com/office/powerpoint/2010/main" val="222361870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9AAB368-0EFE-4E7E-B2CE-8D8F7794A51D}"/>
              </a:ext>
            </a:extLst>
          </p:cNvPr>
          <p:cNvSpPr>
            <a:spLocks noGrp="1"/>
          </p:cNvSpPr>
          <p:nvPr>
            <p:ph type="sldNum" sz="quarter" idx="12"/>
          </p:nvPr>
        </p:nvSpPr>
        <p:spPr/>
        <p:txBody>
          <a:bodyPr/>
          <a:lstStyle/>
          <a:p>
            <a:r>
              <a:rPr lang="en-US"/>
              <a:t>p </a:t>
            </a:r>
            <a:fld id="{D48DF834-3ED9-430A-B51F-30D54AEDC26A}" type="slidenum">
              <a:rPr lang="en-US" smtClean="0"/>
              <a:pPr/>
              <a:t>40</a:t>
            </a:fld>
            <a:endParaRPr lang="en-US" dirty="0"/>
          </a:p>
        </p:txBody>
      </p:sp>
      <p:sp>
        <p:nvSpPr>
          <p:cNvPr id="10" name="Text Placeholder 3">
            <a:extLst>
              <a:ext uri="{FF2B5EF4-FFF2-40B4-BE49-F238E27FC236}">
                <a16:creationId xmlns:a16="http://schemas.microsoft.com/office/drawing/2014/main" id="{86AC3297-1EC8-48F2-9ECE-1767A96B22EB}"/>
              </a:ext>
            </a:extLst>
          </p:cNvPr>
          <p:cNvSpPr txBox="1">
            <a:spLocks/>
          </p:cNvSpPr>
          <p:nvPr/>
        </p:nvSpPr>
        <p:spPr>
          <a:xfrm>
            <a:off x="1553029" y="1847954"/>
            <a:ext cx="11045371" cy="3348164"/>
          </a:xfrm>
          <a:prstGeom prst="rect">
            <a:avLst/>
          </a:prstGeom>
        </p:spPr>
        <p:txBody>
          <a:bodyPr numCol="2"/>
          <a:lstStyle>
            <a:lvl1pPr marL="228600" indent="-228600" algn="l" defTabSz="914400" rtl="0" eaLnBrk="1" latinLnBrk="0" hangingPunct="1">
              <a:lnSpc>
                <a:spcPct val="90000"/>
              </a:lnSpc>
              <a:spcBef>
                <a:spcPts val="1000"/>
              </a:spcBef>
              <a:buClr>
                <a:srgbClr val="7E7D7E"/>
              </a:buClr>
              <a:buSzPct val="90000"/>
              <a:buFont typeface="Wingdings" panose="05000000000000000000" pitchFamily="2" charset="2"/>
              <a:buChar char="§"/>
              <a:defRPr sz="2400" kern="1200">
                <a:solidFill>
                  <a:schemeClr val="tx1">
                    <a:lumMod val="65000"/>
                    <a:lumOff val="35000"/>
                  </a:schemeClr>
                </a:solidFill>
                <a:latin typeface="HelveticaNeueLT Std Lt Cn" panose="020B040602020203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HelveticaNeueLT Std Lt Cn" panose="020B0406020202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HelveticaNeueLT Std Lt Cn" panose="020B040602020203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HelveticaNeueLT Std Lt Cn" panose="020B0406020202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HelveticaNeueLT Std Lt Cn" panose="020B04060202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500"/>
              </a:spcBef>
              <a:buFont typeface="Wingdings" panose="05000000000000000000" pitchFamily="2" charset="2"/>
              <a:buNone/>
            </a:pPr>
            <a:r>
              <a:rPr lang="en-US" sz="2500" dirty="0"/>
              <a:t>Nancy </a:t>
            </a:r>
            <a:r>
              <a:rPr lang="en-US" sz="2500" dirty="0" err="1"/>
              <a:t>Coniglione</a:t>
            </a:r>
            <a:r>
              <a:rPr lang="en-US" sz="2500" dirty="0"/>
              <a:t>, patient</a:t>
            </a:r>
          </a:p>
          <a:p>
            <a:pPr marL="0" indent="0">
              <a:lnSpc>
                <a:spcPct val="100000"/>
              </a:lnSpc>
              <a:spcBef>
                <a:spcPts val="500"/>
              </a:spcBef>
              <a:buFont typeface="Wingdings" panose="05000000000000000000" pitchFamily="2" charset="2"/>
              <a:buNone/>
            </a:pPr>
            <a:r>
              <a:rPr lang="en-US" sz="2500" dirty="0"/>
              <a:t>Henrietta Conover, visitor</a:t>
            </a:r>
          </a:p>
          <a:p>
            <a:pPr marL="0" indent="0">
              <a:lnSpc>
                <a:spcPct val="100000"/>
              </a:lnSpc>
              <a:spcBef>
                <a:spcPts val="500"/>
              </a:spcBef>
              <a:buFont typeface="Wingdings" panose="05000000000000000000" pitchFamily="2" charset="2"/>
              <a:buNone/>
            </a:pPr>
            <a:r>
              <a:rPr lang="en-US" sz="2500" dirty="0"/>
              <a:t>Jennie Dunn, patient</a:t>
            </a:r>
          </a:p>
          <a:p>
            <a:pPr marL="0" indent="0">
              <a:lnSpc>
                <a:spcPct val="100000"/>
              </a:lnSpc>
              <a:spcBef>
                <a:spcPts val="500"/>
              </a:spcBef>
              <a:buFont typeface="Wingdings" panose="05000000000000000000" pitchFamily="2" charset="2"/>
              <a:buNone/>
            </a:pPr>
            <a:r>
              <a:rPr lang="en-US" sz="2500" dirty="0" err="1"/>
              <a:t>Adelene</a:t>
            </a:r>
            <a:r>
              <a:rPr lang="en-US" sz="2500" dirty="0"/>
              <a:t> Fainter, visitor</a:t>
            </a:r>
          </a:p>
          <a:p>
            <a:pPr marL="0" indent="0">
              <a:lnSpc>
                <a:spcPct val="100000"/>
              </a:lnSpc>
              <a:spcBef>
                <a:spcPts val="500"/>
              </a:spcBef>
              <a:buFont typeface="Wingdings" panose="05000000000000000000" pitchFamily="2" charset="2"/>
              <a:buNone/>
            </a:pPr>
            <a:r>
              <a:rPr lang="en-US" sz="2500" dirty="0"/>
              <a:t>C. Frederick Greenleaf, patient</a:t>
            </a:r>
          </a:p>
          <a:p>
            <a:pPr marL="0" indent="0">
              <a:lnSpc>
                <a:spcPct val="100000"/>
              </a:lnSpc>
              <a:spcBef>
                <a:spcPts val="500"/>
              </a:spcBef>
              <a:buFont typeface="Wingdings" panose="05000000000000000000" pitchFamily="2" charset="2"/>
              <a:buNone/>
            </a:pPr>
            <a:r>
              <a:rPr lang="en-US" sz="2500" dirty="0"/>
              <a:t>Laura Greenleaf, visitor</a:t>
            </a:r>
          </a:p>
          <a:p>
            <a:pPr marL="0" indent="0">
              <a:lnSpc>
                <a:spcPct val="100000"/>
              </a:lnSpc>
              <a:spcBef>
                <a:spcPts val="500"/>
              </a:spcBef>
              <a:buNone/>
            </a:pPr>
            <a:r>
              <a:rPr lang="en-US" sz="2500" dirty="0"/>
              <a:t>Grace Hatch, employee</a:t>
            </a:r>
          </a:p>
          <a:p>
            <a:pPr marL="0" indent="0">
              <a:lnSpc>
                <a:spcPct val="100000"/>
              </a:lnSpc>
              <a:spcBef>
                <a:spcPts val="500"/>
              </a:spcBef>
              <a:buNone/>
            </a:pPr>
            <a:r>
              <a:rPr lang="en-US" sz="2500" dirty="0"/>
              <a:t>Dr. Norman </a:t>
            </a:r>
            <a:r>
              <a:rPr lang="en-US" sz="2500" dirty="0" err="1"/>
              <a:t>Hedenstad</a:t>
            </a:r>
            <a:r>
              <a:rPr lang="en-US" sz="2500" dirty="0"/>
              <a:t>, resident physician</a:t>
            </a:r>
          </a:p>
          <a:p>
            <a:pPr marL="0" indent="0">
              <a:lnSpc>
                <a:spcPct val="100000"/>
              </a:lnSpc>
              <a:spcBef>
                <a:spcPts val="500"/>
              </a:spcBef>
              <a:buNone/>
            </a:pPr>
            <a:endParaRPr lang="en-US" sz="2500" dirty="0"/>
          </a:p>
          <a:p>
            <a:pPr marL="0" indent="0">
              <a:lnSpc>
                <a:spcPct val="100000"/>
              </a:lnSpc>
              <a:spcBef>
                <a:spcPts val="500"/>
              </a:spcBef>
              <a:buNone/>
            </a:pPr>
            <a:r>
              <a:rPr lang="en-US" sz="2500" dirty="0"/>
              <a:t>Gladys </a:t>
            </a:r>
            <a:r>
              <a:rPr lang="en-US" sz="2500" dirty="0" err="1"/>
              <a:t>Kokaska</a:t>
            </a:r>
            <a:r>
              <a:rPr lang="en-US" sz="2500" dirty="0"/>
              <a:t>, patient</a:t>
            </a:r>
          </a:p>
          <a:p>
            <a:pPr marL="0" indent="0">
              <a:lnSpc>
                <a:spcPct val="100000"/>
              </a:lnSpc>
              <a:spcBef>
                <a:spcPts val="500"/>
              </a:spcBef>
              <a:buNone/>
            </a:pPr>
            <a:r>
              <a:rPr lang="en-US" sz="2500" dirty="0"/>
              <a:t>Ruth </a:t>
            </a:r>
            <a:r>
              <a:rPr lang="en-US" sz="2500" dirty="0" err="1"/>
              <a:t>LaPenta</a:t>
            </a:r>
            <a:r>
              <a:rPr lang="en-US" sz="2500" dirty="0"/>
              <a:t>, patient</a:t>
            </a:r>
          </a:p>
          <a:p>
            <a:pPr marL="0" indent="0">
              <a:lnSpc>
                <a:spcPct val="100000"/>
              </a:lnSpc>
              <a:spcBef>
                <a:spcPts val="500"/>
              </a:spcBef>
              <a:buNone/>
            </a:pPr>
            <a:r>
              <a:rPr lang="en-US" sz="2500" dirty="0"/>
              <a:t>Theresa Mascaro, visitor</a:t>
            </a:r>
          </a:p>
          <a:p>
            <a:pPr marL="0" indent="0">
              <a:lnSpc>
                <a:spcPct val="100000"/>
              </a:lnSpc>
              <a:spcBef>
                <a:spcPts val="500"/>
              </a:spcBef>
              <a:buFont typeface="Wingdings" panose="05000000000000000000" pitchFamily="2" charset="2"/>
              <a:buNone/>
            </a:pPr>
            <a:r>
              <a:rPr lang="en-US" sz="2500" dirty="0"/>
              <a:t>Diane Pape, patient</a:t>
            </a:r>
          </a:p>
          <a:p>
            <a:pPr marL="0" indent="0">
              <a:lnSpc>
                <a:spcPct val="100000"/>
              </a:lnSpc>
              <a:spcBef>
                <a:spcPts val="500"/>
              </a:spcBef>
              <a:buFont typeface="Wingdings" panose="05000000000000000000" pitchFamily="2" charset="2"/>
              <a:buNone/>
            </a:pPr>
            <a:r>
              <a:rPr lang="en-US" sz="2500" dirty="0"/>
              <a:t>Angeline Seigel, visitor</a:t>
            </a:r>
          </a:p>
          <a:p>
            <a:pPr marL="0" indent="0">
              <a:lnSpc>
                <a:spcPct val="100000"/>
              </a:lnSpc>
              <a:spcBef>
                <a:spcPts val="500"/>
              </a:spcBef>
              <a:buFont typeface="Wingdings" panose="05000000000000000000" pitchFamily="2" charset="2"/>
              <a:buNone/>
            </a:pPr>
            <a:r>
              <a:rPr lang="en-US" sz="2500" dirty="0"/>
              <a:t>Charles Seigel, patient</a:t>
            </a:r>
          </a:p>
          <a:p>
            <a:pPr marL="0" indent="0">
              <a:lnSpc>
                <a:spcPct val="100000"/>
              </a:lnSpc>
              <a:spcBef>
                <a:spcPts val="500"/>
              </a:spcBef>
              <a:buFont typeface="Wingdings" panose="05000000000000000000" pitchFamily="2" charset="2"/>
              <a:buNone/>
            </a:pPr>
            <a:r>
              <a:rPr lang="en-US" sz="2500" dirty="0"/>
              <a:t>Sadie Ward, employee</a:t>
            </a:r>
          </a:p>
          <a:p>
            <a:pPr marL="0" indent="0">
              <a:lnSpc>
                <a:spcPct val="100000"/>
              </a:lnSpc>
              <a:spcBef>
                <a:spcPts val="500"/>
              </a:spcBef>
              <a:buFont typeface="Wingdings" panose="05000000000000000000" pitchFamily="2" charset="2"/>
              <a:buNone/>
            </a:pPr>
            <a:r>
              <a:rPr lang="en-US" sz="2500" dirty="0"/>
              <a:t>Marion </a:t>
            </a:r>
            <a:r>
              <a:rPr lang="en-US" sz="2500" dirty="0" err="1"/>
              <a:t>Winget</a:t>
            </a:r>
            <a:r>
              <a:rPr lang="en-US" sz="2500" dirty="0"/>
              <a:t>, nurse </a:t>
            </a:r>
          </a:p>
        </p:txBody>
      </p:sp>
      <p:sp>
        <p:nvSpPr>
          <p:cNvPr id="5" name="Title 1">
            <a:extLst>
              <a:ext uri="{FF2B5EF4-FFF2-40B4-BE49-F238E27FC236}">
                <a16:creationId xmlns:a16="http://schemas.microsoft.com/office/drawing/2014/main" id="{9E5BB37E-794C-43BB-9254-F69CF97230FD}"/>
              </a:ext>
            </a:extLst>
          </p:cNvPr>
          <p:cNvSpPr txBox="1">
            <a:spLocks/>
          </p:cNvSpPr>
          <p:nvPr/>
        </p:nvSpPr>
        <p:spPr>
          <a:xfrm>
            <a:off x="562430" y="867911"/>
            <a:ext cx="3111135" cy="57734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800" kern="1200">
                <a:solidFill>
                  <a:srgbClr val="7E7D7E"/>
                </a:solidFill>
                <a:latin typeface="HelveticaNeueLT Std Med Cn" panose="020B0606030502030204" pitchFamily="34" charset="0"/>
                <a:ea typeface="+mj-ea"/>
                <a:cs typeface="+mj-cs"/>
              </a:defRPr>
            </a:lvl1pPr>
          </a:lstStyle>
          <a:p>
            <a:r>
              <a:rPr lang="en-US" sz="3800" dirty="0"/>
              <a:t>In memory of</a:t>
            </a:r>
          </a:p>
        </p:txBody>
      </p:sp>
    </p:spTree>
    <p:extLst>
      <p:ext uri="{BB962C8B-B14F-4D97-AF65-F5344CB8AC3E}">
        <p14:creationId xmlns:p14="http://schemas.microsoft.com/office/powerpoint/2010/main" val="111628070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4A57819-C268-4792-8450-10A93DC2DD9A}"/>
              </a:ext>
            </a:extLst>
          </p:cNvPr>
          <p:cNvPicPr>
            <a:picLocks noChangeAspect="1"/>
          </p:cNvPicPr>
          <p:nvPr/>
        </p:nvPicPr>
        <p:blipFill rotWithShape="1">
          <a:blip r:embed="rId2">
            <a:alphaModFix/>
            <a:extLst>
              <a:ext uri="{BEBA8EAE-BF5A-486C-A8C5-ECC9F3942E4B}">
                <a14:imgProps xmlns:a14="http://schemas.microsoft.com/office/drawing/2010/main">
                  <a14:imgLayer r:embed="rId3">
                    <a14:imgEffect>
                      <a14:brightnessContrast contrast="-20000"/>
                    </a14:imgEffect>
                  </a14:imgLayer>
                </a14:imgProps>
              </a:ext>
            </a:extLst>
          </a:blip>
          <a:srcRect t="4211"/>
          <a:stretch/>
        </p:blipFill>
        <p:spPr>
          <a:xfrm>
            <a:off x="1" y="656717"/>
            <a:ext cx="10686400" cy="5169400"/>
          </a:xfrm>
          <a:prstGeom prst="rect">
            <a:avLst/>
          </a:prstGeom>
        </p:spPr>
      </p:pic>
      <p:sp>
        <p:nvSpPr>
          <p:cNvPr id="2" name="Title 1">
            <a:extLst>
              <a:ext uri="{FF2B5EF4-FFF2-40B4-BE49-F238E27FC236}">
                <a16:creationId xmlns:a16="http://schemas.microsoft.com/office/drawing/2014/main" id="{5334EBDC-AC33-44AF-92DA-C7FA966FD0BA}"/>
              </a:ext>
            </a:extLst>
          </p:cNvPr>
          <p:cNvSpPr>
            <a:spLocks noGrp="1"/>
          </p:cNvSpPr>
          <p:nvPr>
            <p:ph type="title"/>
          </p:nvPr>
        </p:nvSpPr>
        <p:spPr/>
        <p:txBody>
          <a:bodyPr/>
          <a:lstStyle/>
          <a:p>
            <a:r>
              <a:rPr lang="en-US" dirty="0"/>
              <a:t>Hartford Hospital, Connecticut – 1961</a:t>
            </a:r>
          </a:p>
        </p:txBody>
      </p:sp>
      <p:sp>
        <p:nvSpPr>
          <p:cNvPr id="3" name="Slide Number Placeholder 2">
            <a:extLst>
              <a:ext uri="{FF2B5EF4-FFF2-40B4-BE49-F238E27FC236}">
                <a16:creationId xmlns:a16="http://schemas.microsoft.com/office/drawing/2014/main" id="{39378CFE-D37B-42EA-A1C7-0E63D53D041E}"/>
              </a:ext>
            </a:extLst>
          </p:cNvPr>
          <p:cNvSpPr>
            <a:spLocks noGrp="1"/>
          </p:cNvSpPr>
          <p:nvPr>
            <p:ph type="sldNum" sz="quarter" idx="12"/>
          </p:nvPr>
        </p:nvSpPr>
        <p:spPr/>
        <p:txBody>
          <a:bodyPr/>
          <a:lstStyle/>
          <a:p>
            <a:r>
              <a:rPr lang="en-US"/>
              <a:t>p </a:t>
            </a:r>
            <a:fld id="{D48DF834-3ED9-430A-B51F-30D54AEDC26A}" type="slidenum">
              <a:rPr lang="en-US" smtClean="0"/>
              <a:pPr/>
              <a:t>41</a:t>
            </a:fld>
            <a:endParaRPr lang="en-US" dirty="0"/>
          </a:p>
        </p:txBody>
      </p:sp>
    </p:spTree>
    <p:extLst>
      <p:ext uri="{BB962C8B-B14F-4D97-AF65-F5344CB8AC3E}">
        <p14:creationId xmlns:p14="http://schemas.microsoft.com/office/powerpoint/2010/main" val="51984866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F52A7186-9E57-4379-B922-72273192D26A}"/>
              </a:ext>
            </a:extLst>
          </p:cNvPr>
          <p:cNvPicPr>
            <a:picLocks noChangeAspect="1"/>
          </p:cNvPicPr>
          <p:nvPr/>
        </p:nvPicPr>
        <p:blipFill rotWithShape="1">
          <a:blip r:embed="rId2">
            <a:duotone>
              <a:schemeClr val="bg2">
                <a:shade val="45000"/>
                <a:satMod val="135000"/>
              </a:schemeClr>
              <a:prstClr val="white"/>
            </a:duotone>
            <a:alphaModFix amt="24000"/>
          </a:blip>
          <a:srcRect l="16090" t="18134" r="25662" b="32250"/>
          <a:stretch/>
        </p:blipFill>
        <p:spPr>
          <a:xfrm>
            <a:off x="0" y="-64942"/>
            <a:ext cx="12192000" cy="6922942"/>
          </a:xfrm>
          <a:prstGeom prst="rect">
            <a:avLst/>
          </a:prstGeom>
        </p:spPr>
      </p:pic>
      <p:grpSp>
        <p:nvGrpSpPr>
          <p:cNvPr id="7" name="Group 6">
            <a:extLst>
              <a:ext uri="{FF2B5EF4-FFF2-40B4-BE49-F238E27FC236}">
                <a16:creationId xmlns:a16="http://schemas.microsoft.com/office/drawing/2014/main" id="{E47E830C-6443-4838-B833-5659AF3F3AFD}"/>
              </a:ext>
            </a:extLst>
          </p:cNvPr>
          <p:cNvGrpSpPr/>
          <p:nvPr/>
        </p:nvGrpSpPr>
        <p:grpSpPr>
          <a:xfrm>
            <a:off x="27716" y="1863333"/>
            <a:ext cx="12144330" cy="1435742"/>
            <a:chOff x="27716" y="3709722"/>
            <a:chExt cx="12144330" cy="1435742"/>
          </a:xfrm>
        </p:grpSpPr>
        <p:cxnSp>
          <p:nvCxnSpPr>
            <p:cNvPr id="3" name="Straight Connector 2">
              <a:extLst>
                <a:ext uri="{FF2B5EF4-FFF2-40B4-BE49-F238E27FC236}">
                  <a16:creationId xmlns:a16="http://schemas.microsoft.com/office/drawing/2014/main" id="{27146853-03BE-4E95-A800-5CFE9871E586}"/>
                </a:ext>
              </a:extLst>
            </p:cNvPr>
            <p:cNvCxnSpPr>
              <a:cxnSpLocks/>
            </p:cNvCxnSpPr>
            <p:nvPr/>
          </p:nvCxnSpPr>
          <p:spPr>
            <a:xfrm>
              <a:off x="726357" y="4325038"/>
              <a:ext cx="10963335" cy="0"/>
            </a:xfrm>
            <a:prstGeom prst="line">
              <a:avLst/>
            </a:prstGeom>
            <a:ln w="215900">
              <a:solidFill>
                <a:srgbClr val="FFDD47"/>
              </a:solidFill>
            </a:ln>
          </p:spPr>
          <p:style>
            <a:lnRef idx="1">
              <a:schemeClr val="accent1"/>
            </a:lnRef>
            <a:fillRef idx="0">
              <a:schemeClr val="accent1"/>
            </a:fillRef>
            <a:effectRef idx="0">
              <a:schemeClr val="accent1"/>
            </a:effectRef>
            <a:fontRef idx="minor">
              <a:schemeClr val="tx1"/>
            </a:fontRef>
          </p:style>
        </p:cxnSp>
        <p:sp>
          <p:nvSpPr>
            <p:cNvPr id="20" name="Text Placeholder 7">
              <a:extLst>
                <a:ext uri="{FF2B5EF4-FFF2-40B4-BE49-F238E27FC236}">
                  <a16:creationId xmlns:a16="http://schemas.microsoft.com/office/drawing/2014/main" id="{E278B98A-B95D-453A-833F-0B6AF147DCBC}"/>
                </a:ext>
              </a:extLst>
            </p:cNvPr>
            <p:cNvSpPr txBox="1">
              <a:spLocks/>
            </p:cNvSpPr>
            <p:nvPr/>
          </p:nvSpPr>
          <p:spPr>
            <a:xfrm>
              <a:off x="27716" y="3709722"/>
              <a:ext cx="12144330" cy="1435742"/>
            </a:xfrm>
            <a:prstGeom prst="rect">
              <a:avLst/>
            </a:prstGeom>
          </p:spPr>
          <p:txBody>
            <a:bodyPr>
              <a:noAutofit/>
            </a:bodyPr>
            <a:lstStyle>
              <a:defPPr>
                <a:defRPr lang="en-US"/>
              </a:defPPr>
              <a:lvl1pPr indent="0">
                <a:lnSpc>
                  <a:spcPct val="90000"/>
                </a:lnSpc>
                <a:spcBef>
                  <a:spcPts val="1000"/>
                </a:spcBef>
                <a:buFont typeface="Arial" panose="020B0604020202020204" pitchFamily="34" charset="0"/>
                <a:buNone/>
                <a:defRPr sz="3000">
                  <a:solidFill>
                    <a:srgbClr val="7E7D7E"/>
                  </a:solidFill>
                  <a:latin typeface="HelveticaNeueLT Std Med Cn" panose="020B0606030502030204" pitchFamily="34" charset="0"/>
                  <a:ea typeface="+mj-ea"/>
                  <a:cs typeface="+mj-cs"/>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algn="ctr"/>
              <a:r>
                <a:rPr lang="en-US" sz="5200" dirty="0"/>
                <a:t>DOORS AND HARDWARE FOR HEALTHCARE</a:t>
              </a:r>
            </a:p>
          </p:txBody>
        </p:sp>
      </p:grpSp>
      <p:pic>
        <p:nvPicPr>
          <p:cNvPr id="21" name="Picture 20">
            <a:extLst>
              <a:ext uri="{FF2B5EF4-FFF2-40B4-BE49-F238E27FC236}">
                <a16:creationId xmlns:a16="http://schemas.microsoft.com/office/drawing/2014/main" id="{13AF6081-3A2A-4026-B885-D302718212C7}"/>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8188605" y="5490662"/>
            <a:ext cx="3709128" cy="1165591"/>
          </a:xfrm>
          <a:prstGeom prst="rect">
            <a:avLst/>
          </a:prstGeom>
        </p:spPr>
      </p:pic>
      <p:sp>
        <p:nvSpPr>
          <p:cNvPr id="19" name="Text Placeholder 7">
            <a:extLst>
              <a:ext uri="{FF2B5EF4-FFF2-40B4-BE49-F238E27FC236}">
                <a16:creationId xmlns:a16="http://schemas.microsoft.com/office/drawing/2014/main" id="{6A975679-8A1C-499E-9A1A-E5C16242F567}"/>
              </a:ext>
            </a:extLst>
          </p:cNvPr>
          <p:cNvSpPr txBox="1">
            <a:spLocks/>
          </p:cNvSpPr>
          <p:nvPr/>
        </p:nvSpPr>
        <p:spPr>
          <a:xfrm>
            <a:off x="4091176" y="6305123"/>
            <a:ext cx="4306803" cy="607946"/>
          </a:xfrm>
          <a:prstGeom prst="rect">
            <a:avLst/>
          </a:prstGeom>
        </p:spPr>
        <p:txBody>
          <a:bodyPr>
            <a:noAutofit/>
          </a:bodyPr>
          <a:lstStyle>
            <a:defPPr>
              <a:defRPr lang="en-US"/>
            </a:defPPr>
            <a:lvl1pPr indent="0">
              <a:lnSpc>
                <a:spcPct val="90000"/>
              </a:lnSpc>
              <a:spcBef>
                <a:spcPts val="1000"/>
              </a:spcBef>
              <a:buFont typeface="Arial" panose="020B0604020202020204" pitchFamily="34" charset="0"/>
              <a:buNone/>
              <a:defRPr sz="3000">
                <a:solidFill>
                  <a:srgbClr val="7E7D7E"/>
                </a:solidFill>
                <a:latin typeface="HelveticaNeueLT Std Med Cn" panose="020B0606030502030204" pitchFamily="34" charset="0"/>
                <a:ea typeface="+mj-ea"/>
                <a:cs typeface="+mj-cs"/>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algn="r">
              <a:spcBef>
                <a:spcPts val="0"/>
              </a:spcBef>
              <a:spcAft>
                <a:spcPts val="300"/>
              </a:spcAft>
            </a:pPr>
            <a:r>
              <a:rPr lang="en-US" sz="1400" b="1" dirty="0">
                <a:solidFill>
                  <a:schemeClr val="bg2">
                    <a:lumMod val="50000"/>
                  </a:schemeClr>
                </a:solidFill>
                <a:latin typeface="HelveticaNeueLT Std Lt Cn" panose="020B0406020202030204" pitchFamily="34" charset="0"/>
                <a:cs typeface="Gotham Light" pitchFamily="50" charset="0"/>
              </a:rPr>
              <a:t>march 12, 2020  |  spring seminar  |</a:t>
            </a:r>
            <a:endParaRPr lang="en-US" sz="2400" dirty="0">
              <a:latin typeface="HelveticaNeueLT Std Lt Cn" panose="020B0406020202030204" pitchFamily="34" charset="0"/>
            </a:endParaRPr>
          </a:p>
        </p:txBody>
      </p:sp>
      <p:sp>
        <p:nvSpPr>
          <p:cNvPr id="23" name="Text Placeholder 7">
            <a:extLst>
              <a:ext uri="{FF2B5EF4-FFF2-40B4-BE49-F238E27FC236}">
                <a16:creationId xmlns:a16="http://schemas.microsoft.com/office/drawing/2014/main" id="{C1C52271-D93F-40F6-882A-134B996F00C7}"/>
              </a:ext>
            </a:extLst>
          </p:cNvPr>
          <p:cNvSpPr txBox="1">
            <a:spLocks/>
          </p:cNvSpPr>
          <p:nvPr/>
        </p:nvSpPr>
        <p:spPr>
          <a:xfrm>
            <a:off x="2254048" y="2992786"/>
            <a:ext cx="5587829" cy="2659212"/>
          </a:xfrm>
          <a:prstGeom prst="rect">
            <a:avLst/>
          </a:prstGeom>
        </p:spPr>
        <p:txBody>
          <a:bodyPr>
            <a:normAutofit/>
          </a:bodyPr>
          <a:lstStyle>
            <a:defPPr>
              <a:defRPr lang="en-US"/>
            </a:defPPr>
            <a:lvl1pPr indent="0">
              <a:lnSpc>
                <a:spcPct val="90000"/>
              </a:lnSpc>
              <a:spcBef>
                <a:spcPts val="1000"/>
              </a:spcBef>
              <a:buFont typeface="Arial" panose="020B0604020202020204" pitchFamily="34" charset="0"/>
              <a:buNone/>
              <a:defRPr sz="3000">
                <a:solidFill>
                  <a:srgbClr val="7E7D7E"/>
                </a:solidFill>
                <a:latin typeface="HelveticaNeueLT Std Med Cn" panose="020B0606030502030204" pitchFamily="34" charset="0"/>
                <a:ea typeface="+mj-ea"/>
                <a:cs typeface="+mj-cs"/>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a:spcBef>
                <a:spcPts val="400"/>
              </a:spcBef>
              <a:spcAft>
                <a:spcPts val="300"/>
              </a:spcAft>
            </a:pPr>
            <a:r>
              <a:rPr lang="en-US" sz="2400" dirty="0"/>
              <a:t>PRESENTERS:</a:t>
            </a:r>
          </a:p>
          <a:p>
            <a:pPr>
              <a:lnSpc>
                <a:spcPct val="100000"/>
              </a:lnSpc>
              <a:spcBef>
                <a:spcPts val="0"/>
              </a:spcBef>
              <a:spcAft>
                <a:spcPts val="1200"/>
              </a:spcAft>
            </a:pPr>
            <a:r>
              <a:rPr lang="en-US" sz="2000" dirty="0">
                <a:latin typeface="HelveticaNeueLT Std Cn" panose="020B0506030502030204" pitchFamily="34" charset="0"/>
              </a:rPr>
              <a:t>Greg Meyer </a:t>
            </a:r>
            <a:r>
              <a:rPr lang="en-US" sz="1400" dirty="0">
                <a:latin typeface="HelveticaNeueLT Std Lt Cn" panose="020B0406020202030204" pitchFamily="34" charset="0"/>
              </a:rPr>
              <a:t>AIA, LEED AP</a:t>
            </a:r>
            <a:r>
              <a:rPr lang="en-US" sz="1800" dirty="0">
                <a:latin typeface="HelveticaNeueLT Std Lt Cn" panose="020B0406020202030204" pitchFamily="34" charset="0"/>
              </a:rPr>
              <a:t> </a:t>
            </a:r>
            <a:r>
              <a:rPr lang="en-US" sz="2000" dirty="0">
                <a:latin typeface="HelveticaNeueLT Std Lt Cn" panose="020B0406020202030204" pitchFamily="34" charset="0"/>
              </a:rPr>
              <a:t>Architect</a:t>
            </a:r>
            <a:br>
              <a:rPr lang="en-US" sz="2000" dirty="0">
                <a:latin typeface="HelveticaNeueLT Std Cn" panose="020B0506030502030204" pitchFamily="34" charset="0"/>
              </a:rPr>
            </a:br>
            <a:r>
              <a:rPr lang="en-US" sz="2000" dirty="0" err="1">
                <a:latin typeface="HelveticaNeueLT Std Cn" panose="020B0506030502030204" pitchFamily="34" charset="0"/>
              </a:rPr>
              <a:t>Flad</a:t>
            </a:r>
            <a:r>
              <a:rPr lang="en-US" sz="2000" dirty="0">
                <a:latin typeface="HelveticaNeueLT Std Cn" panose="020B0506030502030204" pitchFamily="34" charset="0"/>
              </a:rPr>
              <a:t> Architects</a:t>
            </a:r>
          </a:p>
          <a:p>
            <a:pPr>
              <a:lnSpc>
                <a:spcPct val="100000"/>
              </a:lnSpc>
              <a:spcBef>
                <a:spcPts val="0"/>
              </a:spcBef>
            </a:pPr>
            <a:r>
              <a:rPr lang="en-US" sz="2000" dirty="0">
                <a:latin typeface="HelveticaNeueLT Std Cn" panose="020B0506030502030204" pitchFamily="34" charset="0"/>
              </a:rPr>
              <a:t>Ramon Moll</a:t>
            </a:r>
            <a:r>
              <a:rPr lang="en-US" sz="1400" dirty="0">
                <a:latin typeface="HelveticaNeueLT Std Cn" panose="020B0506030502030204" pitchFamily="34" charset="0"/>
              </a:rPr>
              <a:t> </a:t>
            </a:r>
            <a:r>
              <a:rPr lang="en-US" sz="1400" dirty="0">
                <a:latin typeface="HelveticaNeueLT Std Lt Cn" panose="020B0406020202030204" pitchFamily="34" charset="0"/>
              </a:rPr>
              <a:t>AIA, NCARB</a:t>
            </a:r>
            <a:r>
              <a:rPr lang="en-US" sz="1800" dirty="0">
                <a:latin typeface="HelveticaNeueLT Std Lt Cn" panose="020B0406020202030204" pitchFamily="34" charset="0"/>
              </a:rPr>
              <a:t> </a:t>
            </a:r>
            <a:r>
              <a:rPr lang="en-US" sz="2000" dirty="0">
                <a:latin typeface="HelveticaNeueLT Std Lt Cn" panose="020B0406020202030204" pitchFamily="34" charset="0"/>
              </a:rPr>
              <a:t>Architect</a:t>
            </a:r>
            <a:endParaRPr lang="en-US" sz="2000" dirty="0">
              <a:latin typeface="HelveticaNeueLT Std Cn" panose="020B0506030502030204" pitchFamily="34" charset="0"/>
            </a:endParaRPr>
          </a:p>
          <a:p>
            <a:pPr>
              <a:lnSpc>
                <a:spcPct val="100000"/>
              </a:lnSpc>
              <a:spcBef>
                <a:spcPts val="0"/>
              </a:spcBef>
            </a:pPr>
            <a:r>
              <a:rPr lang="en-US" sz="2000" dirty="0" err="1">
                <a:latin typeface="HelveticaNeueLT Std Cn" panose="020B0506030502030204" pitchFamily="34" charset="0"/>
              </a:rPr>
              <a:t>Flad</a:t>
            </a:r>
            <a:r>
              <a:rPr lang="en-US" sz="2000" dirty="0">
                <a:latin typeface="HelveticaNeueLT Std Cn" panose="020B0506030502030204" pitchFamily="34" charset="0"/>
              </a:rPr>
              <a:t> Architects</a:t>
            </a:r>
          </a:p>
          <a:p>
            <a:pPr>
              <a:spcBef>
                <a:spcPts val="300"/>
              </a:spcBef>
            </a:pPr>
            <a:endParaRPr lang="en-US" sz="2400" dirty="0"/>
          </a:p>
        </p:txBody>
      </p:sp>
      <p:pic>
        <p:nvPicPr>
          <p:cNvPr id="11" name="Picture 10" descr="A picture containing drawing&#10;&#10;Description automatically generated">
            <a:extLst>
              <a:ext uri="{FF2B5EF4-FFF2-40B4-BE49-F238E27FC236}">
                <a16:creationId xmlns:a16="http://schemas.microsoft.com/office/drawing/2014/main" id="{A3B2FA56-400E-4B5A-83DC-1213EE1D3398}"/>
              </a:ext>
            </a:extLst>
          </p:cNvPr>
          <p:cNvPicPr>
            <a:picLocks noChangeAspect="1"/>
          </p:cNvPicPr>
          <p:nvPr/>
        </p:nvPicPr>
        <p:blipFill>
          <a:blip r:embed="rId4"/>
          <a:stretch>
            <a:fillRect/>
          </a:stretch>
        </p:blipFill>
        <p:spPr>
          <a:xfrm>
            <a:off x="1454371" y="3077193"/>
            <a:ext cx="688984" cy="688984"/>
          </a:xfrm>
          <a:prstGeom prst="rect">
            <a:avLst/>
          </a:prstGeom>
        </p:spPr>
      </p:pic>
      <p:sp>
        <p:nvSpPr>
          <p:cNvPr id="12" name="Text Placeholder 7">
            <a:extLst>
              <a:ext uri="{FF2B5EF4-FFF2-40B4-BE49-F238E27FC236}">
                <a16:creationId xmlns:a16="http://schemas.microsoft.com/office/drawing/2014/main" id="{F452002B-8026-4BE6-878D-74C8EAD3CF50}"/>
              </a:ext>
            </a:extLst>
          </p:cNvPr>
          <p:cNvSpPr txBox="1">
            <a:spLocks/>
          </p:cNvSpPr>
          <p:nvPr/>
        </p:nvSpPr>
        <p:spPr>
          <a:xfrm>
            <a:off x="135859" y="716345"/>
            <a:ext cx="11761874" cy="1435742"/>
          </a:xfrm>
          <a:prstGeom prst="rect">
            <a:avLst/>
          </a:prstGeom>
        </p:spPr>
        <p:txBody>
          <a:bodyPr>
            <a:noAutofit/>
          </a:bodyPr>
          <a:lstStyle>
            <a:defPPr>
              <a:defRPr lang="en-US"/>
            </a:defPPr>
            <a:lvl1pPr indent="0">
              <a:lnSpc>
                <a:spcPct val="90000"/>
              </a:lnSpc>
              <a:spcBef>
                <a:spcPts val="1000"/>
              </a:spcBef>
              <a:buFont typeface="Arial" panose="020B0604020202020204" pitchFamily="34" charset="0"/>
              <a:buNone/>
              <a:defRPr sz="3000">
                <a:solidFill>
                  <a:srgbClr val="7E7D7E"/>
                </a:solidFill>
                <a:latin typeface="HelveticaNeueLT Std Med Cn" panose="020B0606030502030204" pitchFamily="34" charset="0"/>
                <a:ea typeface="+mj-ea"/>
                <a:cs typeface="+mj-cs"/>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algn="ctr"/>
            <a:r>
              <a:rPr lang="en-US" sz="5200" dirty="0">
                <a:solidFill>
                  <a:srgbClr val="007396">
                    <a:alpha val="82000"/>
                  </a:srgbClr>
                </a:solidFill>
              </a:rPr>
              <a:t>Thank you!</a:t>
            </a:r>
          </a:p>
        </p:txBody>
      </p:sp>
    </p:spTree>
    <p:extLst>
      <p:ext uri="{BB962C8B-B14F-4D97-AF65-F5344CB8AC3E}">
        <p14:creationId xmlns:p14="http://schemas.microsoft.com/office/powerpoint/2010/main" val="30194692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BCCF32-F4E4-431A-90DB-749354010EA3}"/>
              </a:ext>
            </a:extLst>
          </p:cNvPr>
          <p:cNvSpPr>
            <a:spLocks noGrp="1"/>
          </p:cNvSpPr>
          <p:nvPr>
            <p:ph type="title"/>
          </p:nvPr>
        </p:nvSpPr>
        <p:spPr/>
        <p:txBody>
          <a:bodyPr/>
          <a:lstStyle/>
          <a:p>
            <a:r>
              <a:rPr lang="en-US" dirty="0"/>
              <a:t>Hartford Hospital Fire – 1961</a:t>
            </a:r>
          </a:p>
        </p:txBody>
      </p:sp>
      <p:sp>
        <p:nvSpPr>
          <p:cNvPr id="3" name="Slide Number Placeholder 2">
            <a:extLst>
              <a:ext uri="{FF2B5EF4-FFF2-40B4-BE49-F238E27FC236}">
                <a16:creationId xmlns:a16="http://schemas.microsoft.com/office/drawing/2014/main" id="{99AAB368-0EFE-4E7E-B2CE-8D8F7794A51D}"/>
              </a:ext>
            </a:extLst>
          </p:cNvPr>
          <p:cNvSpPr>
            <a:spLocks noGrp="1"/>
          </p:cNvSpPr>
          <p:nvPr>
            <p:ph type="sldNum" sz="quarter" idx="12"/>
          </p:nvPr>
        </p:nvSpPr>
        <p:spPr/>
        <p:txBody>
          <a:bodyPr/>
          <a:lstStyle/>
          <a:p>
            <a:r>
              <a:rPr lang="en-US"/>
              <a:t>p </a:t>
            </a:r>
            <a:fld id="{D48DF834-3ED9-430A-B51F-30D54AEDC26A}" type="slidenum">
              <a:rPr lang="en-US" smtClean="0"/>
              <a:pPr/>
              <a:t>5</a:t>
            </a:fld>
            <a:endParaRPr lang="en-US" dirty="0"/>
          </a:p>
        </p:txBody>
      </p:sp>
      <p:pic>
        <p:nvPicPr>
          <p:cNvPr id="7" name="Picture 6">
            <a:extLst>
              <a:ext uri="{FF2B5EF4-FFF2-40B4-BE49-F238E27FC236}">
                <a16:creationId xmlns:a16="http://schemas.microsoft.com/office/drawing/2014/main" id="{D039E0FE-CE11-4539-B140-3FF74FD567B0}"/>
              </a:ext>
            </a:extLst>
          </p:cNvPr>
          <p:cNvPicPr>
            <a:picLocks noChangeAspect="1"/>
          </p:cNvPicPr>
          <p:nvPr/>
        </p:nvPicPr>
        <p:blipFill>
          <a:blip r:embed="rId2"/>
          <a:stretch>
            <a:fillRect/>
          </a:stretch>
        </p:blipFill>
        <p:spPr>
          <a:xfrm>
            <a:off x="0" y="429370"/>
            <a:ext cx="10201553" cy="5536646"/>
          </a:xfrm>
          <a:prstGeom prst="rect">
            <a:avLst/>
          </a:prstGeom>
        </p:spPr>
      </p:pic>
    </p:spTree>
    <p:extLst>
      <p:ext uri="{BB962C8B-B14F-4D97-AF65-F5344CB8AC3E}">
        <p14:creationId xmlns:p14="http://schemas.microsoft.com/office/powerpoint/2010/main" val="28386232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BCCF32-F4E4-431A-90DB-749354010EA3}"/>
              </a:ext>
            </a:extLst>
          </p:cNvPr>
          <p:cNvSpPr>
            <a:spLocks noGrp="1"/>
          </p:cNvSpPr>
          <p:nvPr>
            <p:ph type="title"/>
          </p:nvPr>
        </p:nvSpPr>
        <p:spPr>
          <a:xfrm>
            <a:off x="357779" y="6269236"/>
            <a:ext cx="10328622" cy="348590"/>
          </a:xfrm>
        </p:spPr>
        <p:txBody>
          <a:bodyPr/>
          <a:lstStyle/>
          <a:p>
            <a:r>
              <a:rPr lang="en-US"/>
              <a:t>Hartford Hospital Fire – 1961</a:t>
            </a:r>
            <a:endParaRPr lang="en-US" dirty="0"/>
          </a:p>
        </p:txBody>
      </p:sp>
      <p:sp>
        <p:nvSpPr>
          <p:cNvPr id="3" name="Slide Number Placeholder 2">
            <a:extLst>
              <a:ext uri="{FF2B5EF4-FFF2-40B4-BE49-F238E27FC236}">
                <a16:creationId xmlns:a16="http://schemas.microsoft.com/office/drawing/2014/main" id="{99AAB368-0EFE-4E7E-B2CE-8D8F7794A51D}"/>
              </a:ext>
            </a:extLst>
          </p:cNvPr>
          <p:cNvSpPr>
            <a:spLocks noGrp="1"/>
          </p:cNvSpPr>
          <p:nvPr>
            <p:ph type="sldNum" sz="quarter" idx="12"/>
          </p:nvPr>
        </p:nvSpPr>
        <p:spPr>
          <a:xfrm>
            <a:off x="10162150" y="6359080"/>
            <a:ext cx="1567009" cy="365125"/>
          </a:xfrm>
        </p:spPr>
        <p:txBody>
          <a:bodyPr/>
          <a:lstStyle/>
          <a:p>
            <a:r>
              <a:rPr lang="en-US"/>
              <a:t>p </a:t>
            </a:r>
            <a:fld id="{D48DF834-3ED9-430A-B51F-30D54AEDC26A}" type="slidenum">
              <a:rPr lang="en-US" smtClean="0"/>
              <a:pPr/>
              <a:t>6</a:t>
            </a:fld>
            <a:endParaRPr lang="en-US" dirty="0"/>
          </a:p>
        </p:txBody>
      </p:sp>
      <p:pic>
        <p:nvPicPr>
          <p:cNvPr id="8" name="Picture 7">
            <a:extLst>
              <a:ext uri="{FF2B5EF4-FFF2-40B4-BE49-F238E27FC236}">
                <a16:creationId xmlns:a16="http://schemas.microsoft.com/office/drawing/2014/main" id="{A0333E5C-98B6-4E8F-8C46-6E75FB2A6C27}"/>
              </a:ext>
            </a:extLst>
          </p:cNvPr>
          <p:cNvPicPr>
            <a:picLocks noChangeAspect="1"/>
          </p:cNvPicPr>
          <p:nvPr/>
        </p:nvPicPr>
        <p:blipFill>
          <a:blip r:embed="rId2"/>
          <a:stretch>
            <a:fillRect/>
          </a:stretch>
        </p:blipFill>
        <p:spPr>
          <a:xfrm>
            <a:off x="5091737" y="827217"/>
            <a:ext cx="6368307" cy="4850296"/>
          </a:xfrm>
          <a:prstGeom prst="rect">
            <a:avLst/>
          </a:prstGeom>
        </p:spPr>
      </p:pic>
      <p:grpSp>
        <p:nvGrpSpPr>
          <p:cNvPr id="10" name="Group 9">
            <a:extLst>
              <a:ext uri="{FF2B5EF4-FFF2-40B4-BE49-F238E27FC236}">
                <a16:creationId xmlns:a16="http://schemas.microsoft.com/office/drawing/2014/main" id="{DB22B8CB-7FCE-4791-8454-D0C90AEA3E65}"/>
              </a:ext>
            </a:extLst>
          </p:cNvPr>
          <p:cNvGrpSpPr/>
          <p:nvPr/>
        </p:nvGrpSpPr>
        <p:grpSpPr>
          <a:xfrm>
            <a:off x="1" y="827217"/>
            <a:ext cx="4978060" cy="4879324"/>
            <a:chOff x="0" y="374864"/>
            <a:chExt cx="5336481" cy="5230636"/>
          </a:xfrm>
        </p:grpSpPr>
        <p:pic>
          <p:nvPicPr>
            <p:cNvPr id="11" name="Picture 10">
              <a:extLst>
                <a:ext uri="{FF2B5EF4-FFF2-40B4-BE49-F238E27FC236}">
                  <a16:creationId xmlns:a16="http://schemas.microsoft.com/office/drawing/2014/main" id="{7A2A0609-0A7E-4EB6-ADF2-9A5330BCF6F2}"/>
                </a:ext>
              </a:extLst>
            </p:cNvPr>
            <p:cNvPicPr>
              <a:picLocks noChangeAspect="1"/>
            </p:cNvPicPr>
            <p:nvPr/>
          </p:nvPicPr>
          <p:blipFill rotWithShape="1">
            <a:blip r:embed="rId3"/>
            <a:srcRect t="4742" b="4786"/>
            <a:stretch/>
          </p:blipFill>
          <p:spPr>
            <a:xfrm>
              <a:off x="0" y="374864"/>
              <a:ext cx="5336481" cy="2546569"/>
            </a:xfrm>
            <a:prstGeom prst="rect">
              <a:avLst/>
            </a:prstGeom>
          </p:spPr>
        </p:pic>
        <p:pic>
          <p:nvPicPr>
            <p:cNvPr id="12" name="Picture 11">
              <a:extLst>
                <a:ext uri="{FF2B5EF4-FFF2-40B4-BE49-F238E27FC236}">
                  <a16:creationId xmlns:a16="http://schemas.microsoft.com/office/drawing/2014/main" id="{43432584-6F87-4177-BC55-696D05229242}"/>
                </a:ext>
              </a:extLst>
            </p:cNvPr>
            <p:cNvPicPr>
              <a:picLocks noChangeAspect="1"/>
            </p:cNvPicPr>
            <p:nvPr/>
          </p:nvPicPr>
          <p:blipFill rotWithShape="1">
            <a:blip r:embed="rId4"/>
            <a:srcRect l="7311" t="22367"/>
            <a:stretch/>
          </p:blipFill>
          <p:spPr>
            <a:xfrm>
              <a:off x="0" y="3058930"/>
              <a:ext cx="5336481" cy="2546570"/>
            </a:xfrm>
            <a:prstGeom prst="rect">
              <a:avLst/>
            </a:prstGeom>
          </p:spPr>
        </p:pic>
      </p:grpSp>
    </p:spTree>
    <p:extLst>
      <p:ext uri="{BB962C8B-B14F-4D97-AF65-F5344CB8AC3E}">
        <p14:creationId xmlns:p14="http://schemas.microsoft.com/office/powerpoint/2010/main" val="5862396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BFD563F8-0DED-4B9D-B8D9-D46D60964D82}"/>
              </a:ext>
            </a:extLst>
          </p:cNvPr>
          <p:cNvGrpSpPr/>
          <p:nvPr/>
        </p:nvGrpSpPr>
        <p:grpSpPr>
          <a:xfrm>
            <a:off x="0" y="656717"/>
            <a:ext cx="10686401" cy="5163650"/>
            <a:chOff x="3062" y="1382231"/>
            <a:chExt cx="10032868" cy="4847867"/>
          </a:xfrm>
        </p:grpSpPr>
        <p:pic>
          <p:nvPicPr>
            <p:cNvPr id="6" name="Picture 5">
              <a:extLst>
                <a:ext uri="{FF2B5EF4-FFF2-40B4-BE49-F238E27FC236}">
                  <a16:creationId xmlns:a16="http://schemas.microsoft.com/office/drawing/2014/main" id="{CC6DBAE2-4515-4335-B604-F5F664140A0D}"/>
                </a:ext>
              </a:extLst>
            </p:cNvPr>
            <p:cNvPicPr>
              <a:picLocks noChangeAspect="1"/>
            </p:cNvPicPr>
            <p:nvPr/>
          </p:nvPicPr>
          <p:blipFill rotWithShape="1">
            <a:blip r:embed="rId2"/>
            <a:srcRect l="340" r="940"/>
            <a:stretch/>
          </p:blipFill>
          <p:spPr>
            <a:xfrm>
              <a:off x="3062" y="1382231"/>
              <a:ext cx="6338772" cy="4847867"/>
            </a:xfrm>
            <a:prstGeom prst="rect">
              <a:avLst/>
            </a:prstGeom>
          </p:spPr>
        </p:pic>
        <p:pic>
          <p:nvPicPr>
            <p:cNvPr id="7" name="Picture 6">
              <a:extLst>
                <a:ext uri="{FF2B5EF4-FFF2-40B4-BE49-F238E27FC236}">
                  <a16:creationId xmlns:a16="http://schemas.microsoft.com/office/drawing/2014/main" id="{DACF781A-231E-41FA-96FE-37380C478F27}"/>
                </a:ext>
              </a:extLst>
            </p:cNvPr>
            <p:cNvPicPr>
              <a:picLocks noChangeAspect="1"/>
            </p:cNvPicPr>
            <p:nvPr/>
          </p:nvPicPr>
          <p:blipFill rotWithShape="1">
            <a:blip r:embed="rId3"/>
            <a:srcRect l="5977" r="5977"/>
            <a:stretch/>
          </p:blipFill>
          <p:spPr>
            <a:xfrm>
              <a:off x="6442374" y="1382231"/>
              <a:ext cx="3593556" cy="2275391"/>
            </a:xfrm>
            <a:prstGeom prst="rect">
              <a:avLst/>
            </a:prstGeom>
          </p:spPr>
        </p:pic>
        <p:pic>
          <p:nvPicPr>
            <p:cNvPr id="8" name="Picture 7">
              <a:extLst>
                <a:ext uri="{FF2B5EF4-FFF2-40B4-BE49-F238E27FC236}">
                  <a16:creationId xmlns:a16="http://schemas.microsoft.com/office/drawing/2014/main" id="{90192743-05DE-46D5-85ED-2E1BDF0851E8}"/>
                </a:ext>
              </a:extLst>
            </p:cNvPr>
            <p:cNvPicPr>
              <a:picLocks noChangeAspect="1"/>
            </p:cNvPicPr>
            <p:nvPr/>
          </p:nvPicPr>
          <p:blipFill rotWithShape="1">
            <a:blip r:embed="rId4"/>
            <a:srcRect l="1521" b="12024"/>
            <a:stretch/>
          </p:blipFill>
          <p:spPr>
            <a:xfrm>
              <a:off x="6442374" y="3750180"/>
              <a:ext cx="3593556" cy="2479918"/>
            </a:xfrm>
            <a:prstGeom prst="rect">
              <a:avLst/>
            </a:prstGeom>
          </p:spPr>
        </p:pic>
      </p:grpSp>
      <p:sp>
        <p:nvSpPr>
          <p:cNvPr id="2" name="Title 1">
            <a:extLst>
              <a:ext uri="{FF2B5EF4-FFF2-40B4-BE49-F238E27FC236}">
                <a16:creationId xmlns:a16="http://schemas.microsoft.com/office/drawing/2014/main" id="{34BCCF32-F4E4-431A-90DB-749354010EA3}"/>
              </a:ext>
            </a:extLst>
          </p:cNvPr>
          <p:cNvSpPr>
            <a:spLocks noGrp="1"/>
          </p:cNvSpPr>
          <p:nvPr>
            <p:ph type="title"/>
          </p:nvPr>
        </p:nvSpPr>
        <p:spPr/>
        <p:txBody>
          <a:bodyPr/>
          <a:lstStyle/>
          <a:p>
            <a:r>
              <a:rPr lang="en-US" dirty="0"/>
              <a:t>Hartford Hospital Fire – 1961</a:t>
            </a:r>
          </a:p>
        </p:txBody>
      </p:sp>
      <p:sp>
        <p:nvSpPr>
          <p:cNvPr id="3" name="Slide Number Placeholder 2">
            <a:extLst>
              <a:ext uri="{FF2B5EF4-FFF2-40B4-BE49-F238E27FC236}">
                <a16:creationId xmlns:a16="http://schemas.microsoft.com/office/drawing/2014/main" id="{99AAB368-0EFE-4E7E-B2CE-8D8F7794A51D}"/>
              </a:ext>
            </a:extLst>
          </p:cNvPr>
          <p:cNvSpPr>
            <a:spLocks noGrp="1"/>
          </p:cNvSpPr>
          <p:nvPr>
            <p:ph type="sldNum" sz="quarter" idx="12"/>
          </p:nvPr>
        </p:nvSpPr>
        <p:spPr/>
        <p:txBody>
          <a:bodyPr/>
          <a:lstStyle/>
          <a:p>
            <a:r>
              <a:rPr lang="en-US"/>
              <a:t>p </a:t>
            </a:r>
            <a:fld id="{D48DF834-3ED9-430A-B51F-30D54AEDC26A}" type="slidenum">
              <a:rPr lang="en-US" smtClean="0"/>
              <a:pPr/>
              <a:t>7</a:t>
            </a:fld>
            <a:endParaRPr lang="en-US" dirty="0"/>
          </a:p>
        </p:txBody>
      </p:sp>
    </p:spTree>
    <p:extLst>
      <p:ext uri="{BB962C8B-B14F-4D97-AF65-F5344CB8AC3E}">
        <p14:creationId xmlns:p14="http://schemas.microsoft.com/office/powerpoint/2010/main" val="10584880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EAE7046-1337-455F-BBD8-1C42A23E5559}"/>
              </a:ext>
            </a:extLst>
          </p:cNvPr>
          <p:cNvPicPr>
            <a:picLocks noChangeAspect="1"/>
          </p:cNvPicPr>
          <p:nvPr/>
        </p:nvPicPr>
        <p:blipFill rotWithShape="1">
          <a:blip r:embed="rId2"/>
          <a:srcRect r="5495"/>
          <a:stretch/>
        </p:blipFill>
        <p:spPr>
          <a:xfrm>
            <a:off x="1" y="827217"/>
            <a:ext cx="8331199" cy="4879324"/>
          </a:xfrm>
          <a:prstGeom prst="rect">
            <a:avLst/>
          </a:prstGeom>
        </p:spPr>
      </p:pic>
      <p:sp>
        <p:nvSpPr>
          <p:cNvPr id="2" name="Title 1">
            <a:extLst>
              <a:ext uri="{FF2B5EF4-FFF2-40B4-BE49-F238E27FC236}">
                <a16:creationId xmlns:a16="http://schemas.microsoft.com/office/drawing/2014/main" id="{34BCCF32-F4E4-431A-90DB-749354010EA3}"/>
              </a:ext>
            </a:extLst>
          </p:cNvPr>
          <p:cNvSpPr>
            <a:spLocks noGrp="1"/>
          </p:cNvSpPr>
          <p:nvPr>
            <p:ph type="title"/>
          </p:nvPr>
        </p:nvSpPr>
        <p:spPr/>
        <p:txBody>
          <a:bodyPr/>
          <a:lstStyle/>
          <a:p>
            <a:r>
              <a:rPr lang="en-US" dirty="0"/>
              <a:t>Hartford Hospital Fire – 1961</a:t>
            </a:r>
          </a:p>
        </p:txBody>
      </p:sp>
      <p:sp>
        <p:nvSpPr>
          <p:cNvPr id="3" name="Slide Number Placeholder 2">
            <a:extLst>
              <a:ext uri="{FF2B5EF4-FFF2-40B4-BE49-F238E27FC236}">
                <a16:creationId xmlns:a16="http://schemas.microsoft.com/office/drawing/2014/main" id="{99AAB368-0EFE-4E7E-B2CE-8D8F7794A51D}"/>
              </a:ext>
            </a:extLst>
          </p:cNvPr>
          <p:cNvSpPr>
            <a:spLocks noGrp="1"/>
          </p:cNvSpPr>
          <p:nvPr>
            <p:ph type="sldNum" sz="quarter" idx="12"/>
          </p:nvPr>
        </p:nvSpPr>
        <p:spPr/>
        <p:txBody>
          <a:bodyPr/>
          <a:lstStyle/>
          <a:p>
            <a:r>
              <a:rPr lang="en-US"/>
              <a:t>p </a:t>
            </a:r>
            <a:fld id="{D48DF834-3ED9-430A-B51F-30D54AEDC26A}" type="slidenum">
              <a:rPr lang="en-US" smtClean="0"/>
              <a:pPr/>
              <a:t>8</a:t>
            </a:fld>
            <a:endParaRPr lang="en-US" dirty="0"/>
          </a:p>
        </p:txBody>
      </p:sp>
      <p:pic>
        <p:nvPicPr>
          <p:cNvPr id="5" name="Picture 4">
            <a:extLst>
              <a:ext uri="{FF2B5EF4-FFF2-40B4-BE49-F238E27FC236}">
                <a16:creationId xmlns:a16="http://schemas.microsoft.com/office/drawing/2014/main" id="{6B4753EF-A135-48F8-BED0-85EAB87B596D}"/>
              </a:ext>
            </a:extLst>
          </p:cNvPr>
          <p:cNvPicPr>
            <a:picLocks noChangeAspect="1"/>
          </p:cNvPicPr>
          <p:nvPr/>
        </p:nvPicPr>
        <p:blipFill rotWithShape="1">
          <a:blip r:embed="rId3"/>
          <a:srcRect l="16891" r="16594"/>
          <a:stretch/>
        </p:blipFill>
        <p:spPr>
          <a:xfrm>
            <a:off x="8448930" y="827218"/>
            <a:ext cx="3743069" cy="4879324"/>
          </a:xfrm>
          <a:prstGeom prst="rect">
            <a:avLst/>
          </a:prstGeom>
        </p:spPr>
      </p:pic>
    </p:spTree>
    <p:extLst>
      <p:ext uri="{BB962C8B-B14F-4D97-AF65-F5344CB8AC3E}">
        <p14:creationId xmlns:p14="http://schemas.microsoft.com/office/powerpoint/2010/main" val="48004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5EA4447-1ADC-45C1-85D2-FC9D0251A7CB}"/>
              </a:ext>
            </a:extLst>
          </p:cNvPr>
          <p:cNvPicPr>
            <a:picLocks noChangeAspect="1"/>
          </p:cNvPicPr>
          <p:nvPr/>
        </p:nvPicPr>
        <p:blipFill rotWithShape="1">
          <a:blip r:embed="rId2"/>
          <a:srcRect l="785" t="3051" r="14985" b="5681"/>
          <a:stretch/>
        </p:blipFill>
        <p:spPr>
          <a:xfrm>
            <a:off x="6649499" y="2849301"/>
            <a:ext cx="4015991" cy="2948171"/>
          </a:xfrm>
          <a:prstGeom prst="rect">
            <a:avLst/>
          </a:prstGeom>
        </p:spPr>
      </p:pic>
      <p:pic>
        <p:nvPicPr>
          <p:cNvPr id="10" name="Picture 9">
            <a:extLst>
              <a:ext uri="{FF2B5EF4-FFF2-40B4-BE49-F238E27FC236}">
                <a16:creationId xmlns:a16="http://schemas.microsoft.com/office/drawing/2014/main" id="{866E1C48-4F82-493F-9D2C-FDEF3C3D8057}"/>
              </a:ext>
            </a:extLst>
          </p:cNvPr>
          <p:cNvPicPr>
            <a:picLocks noChangeAspect="1"/>
          </p:cNvPicPr>
          <p:nvPr/>
        </p:nvPicPr>
        <p:blipFill rotWithShape="1">
          <a:blip r:embed="rId3"/>
          <a:srcRect t="18644" b="2481"/>
          <a:stretch/>
        </p:blipFill>
        <p:spPr>
          <a:xfrm>
            <a:off x="6649499" y="656717"/>
            <a:ext cx="4015991" cy="2098535"/>
          </a:xfrm>
          <a:prstGeom prst="rect">
            <a:avLst/>
          </a:prstGeom>
        </p:spPr>
      </p:pic>
      <p:pic>
        <p:nvPicPr>
          <p:cNvPr id="11" name="Picture 10">
            <a:extLst>
              <a:ext uri="{FF2B5EF4-FFF2-40B4-BE49-F238E27FC236}">
                <a16:creationId xmlns:a16="http://schemas.microsoft.com/office/drawing/2014/main" id="{1F32B1C0-E9B1-4F9E-9484-B9B506126486}"/>
              </a:ext>
            </a:extLst>
          </p:cNvPr>
          <p:cNvPicPr>
            <a:picLocks noChangeAspect="1"/>
          </p:cNvPicPr>
          <p:nvPr/>
        </p:nvPicPr>
        <p:blipFill rotWithShape="1">
          <a:blip r:embed="rId4"/>
          <a:srcRect t="-1" b="444"/>
          <a:stretch/>
        </p:blipFill>
        <p:spPr>
          <a:xfrm>
            <a:off x="-1" y="656717"/>
            <a:ext cx="6536267" cy="5140755"/>
          </a:xfrm>
          <a:prstGeom prst="rect">
            <a:avLst/>
          </a:prstGeom>
        </p:spPr>
      </p:pic>
      <p:sp>
        <p:nvSpPr>
          <p:cNvPr id="2" name="Title 1">
            <a:extLst>
              <a:ext uri="{FF2B5EF4-FFF2-40B4-BE49-F238E27FC236}">
                <a16:creationId xmlns:a16="http://schemas.microsoft.com/office/drawing/2014/main" id="{34BCCF32-F4E4-431A-90DB-749354010EA3}"/>
              </a:ext>
            </a:extLst>
          </p:cNvPr>
          <p:cNvSpPr>
            <a:spLocks noGrp="1"/>
          </p:cNvSpPr>
          <p:nvPr>
            <p:ph type="title"/>
          </p:nvPr>
        </p:nvSpPr>
        <p:spPr/>
        <p:txBody>
          <a:bodyPr/>
          <a:lstStyle/>
          <a:p>
            <a:r>
              <a:rPr lang="en-US" dirty="0"/>
              <a:t>Hartford Hospital Fire – 1961  </a:t>
            </a:r>
            <a:r>
              <a:rPr lang="en-US" dirty="0">
                <a:solidFill>
                  <a:schemeClr val="tx1">
                    <a:lumMod val="75000"/>
                    <a:lumOff val="25000"/>
                  </a:schemeClr>
                </a:solidFill>
              </a:rPr>
              <a:t>Richard </a:t>
            </a:r>
            <a:r>
              <a:rPr lang="en-US" dirty="0" err="1">
                <a:solidFill>
                  <a:schemeClr val="tx1">
                    <a:lumMod val="75000"/>
                    <a:lumOff val="25000"/>
                  </a:schemeClr>
                </a:solidFill>
              </a:rPr>
              <a:t>Trejarian</a:t>
            </a:r>
            <a:endParaRPr lang="en-US" dirty="0">
              <a:solidFill>
                <a:schemeClr val="tx1">
                  <a:lumMod val="75000"/>
                  <a:lumOff val="25000"/>
                </a:schemeClr>
              </a:solidFill>
            </a:endParaRPr>
          </a:p>
        </p:txBody>
      </p:sp>
      <p:sp>
        <p:nvSpPr>
          <p:cNvPr id="3" name="Slide Number Placeholder 2">
            <a:extLst>
              <a:ext uri="{FF2B5EF4-FFF2-40B4-BE49-F238E27FC236}">
                <a16:creationId xmlns:a16="http://schemas.microsoft.com/office/drawing/2014/main" id="{99AAB368-0EFE-4E7E-B2CE-8D8F7794A51D}"/>
              </a:ext>
            </a:extLst>
          </p:cNvPr>
          <p:cNvSpPr>
            <a:spLocks noGrp="1"/>
          </p:cNvSpPr>
          <p:nvPr>
            <p:ph type="sldNum" sz="quarter" idx="12"/>
          </p:nvPr>
        </p:nvSpPr>
        <p:spPr/>
        <p:txBody>
          <a:bodyPr/>
          <a:lstStyle/>
          <a:p>
            <a:r>
              <a:rPr lang="en-US"/>
              <a:t>p </a:t>
            </a:r>
            <a:fld id="{D48DF834-3ED9-430A-B51F-30D54AEDC26A}" type="slidenum">
              <a:rPr lang="en-US" smtClean="0"/>
              <a:pPr/>
              <a:t>9</a:t>
            </a:fld>
            <a:endParaRPr lang="en-US" dirty="0"/>
          </a:p>
        </p:txBody>
      </p:sp>
    </p:spTree>
    <p:extLst>
      <p:ext uri="{BB962C8B-B14F-4D97-AF65-F5344CB8AC3E}">
        <p14:creationId xmlns:p14="http://schemas.microsoft.com/office/powerpoint/2010/main" val="22411052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otalTime>2704</TotalTime>
  <Words>1399</Words>
  <Application>Microsoft Office PowerPoint</Application>
  <PresentationFormat>Widescreen</PresentationFormat>
  <Paragraphs>294</Paragraphs>
  <Slides>42</Slides>
  <Notes>0</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42</vt:i4>
      </vt:variant>
    </vt:vector>
  </HeadingPairs>
  <TitlesOfParts>
    <vt:vector size="51" baseType="lpstr">
      <vt:lpstr>HelveticaNeueLT Std Cn</vt:lpstr>
      <vt:lpstr>Wingdings</vt:lpstr>
      <vt:lpstr>Calibri Light</vt:lpstr>
      <vt:lpstr>HelveticaNeueLT Std Med Cn</vt:lpstr>
      <vt:lpstr>HelveticaNeueLT Std Lt Cn</vt:lpstr>
      <vt:lpstr>Arial</vt:lpstr>
      <vt:lpstr>Calibri</vt:lpstr>
      <vt:lpstr>Office Theme</vt:lpstr>
      <vt:lpstr>Custom Design</vt:lpstr>
      <vt:lpstr>PowerPoint Presentation</vt:lpstr>
      <vt:lpstr>PowerPoint Presentation</vt:lpstr>
      <vt:lpstr>PowerPoint Presentation</vt:lpstr>
      <vt:lpstr>Hartford Hospital, Connecticut – 1961</vt:lpstr>
      <vt:lpstr>Hartford Hospital Fire – 1961</vt:lpstr>
      <vt:lpstr>Hartford Hospital Fire – 1961</vt:lpstr>
      <vt:lpstr>Hartford Hospital Fire – 1961</vt:lpstr>
      <vt:lpstr>Hartford Hospital Fire – 1961</vt:lpstr>
      <vt:lpstr>Hartford Hospital Fire – 1961  Richard Trejarian</vt:lpstr>
      <vt:lpstr>Hartford Hospital Fire – 1961</vt:lpstr>
      <vt:lpstr>Hartford Hospital Fire – 1961</vt:lpstr>
      <vt:lpstr>PowerPoint Presentation</vt:lpstr>
      <vt:lpstr>Code Reference Material</vt:lpstr>
      <vt:lpstr>Life Safety Plans</vt:lpstr>
      <vt:lpstr>Life Safety Plans</vt:lpstr>
      <vt:lpstr>Life Safety Plans – Diagram</vt:lpstr>
      <vt:lpstr>Door Hierarchy – Non-Rated Door within Suite (Room)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NFPA 80 – Requirements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Re-Entry from Stairwell</vt:lpstr>
      <vt:lpstr>Hartford Hospital Fire – 1961</vt:lpstr>
      <vt:lpstr>PowerPoint Presentation</vt:lpstr>
      <vt:lpstr>Hartford Hospital, Connecticut – 1961</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Doors and Hardware for Healthcare</dc:title>
  <dc:creator>Ramon Moll</dc:creator>
  <cp:lastModifiedBy>Ramon Moll</cp:lastModifiedBy>
  <cp:revision>131</cp:revision>
  <dcterms:created xsi:type="dcterms:W3CDTF">2019-09-29T23:13:08Z</dcterms:created>
  <dcterms:modified xsi:type="dcterms:W3CDTF">2020-03-10T16:34:48Z</dcterms:modified>
</cp:coreProperties>
</file>