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4" r:id="rId3"/>
    <p:sldMasterId id="2147483656" r:id="rId4"/>
    <p:sldMasterId id="2147483658" r:id="rId5"/>
    <p:sldMasterId id="2147483660" r:id="rId6"/>
    <p:sldMasterId id="2147483662" r:id="rId7"/>
    <p:sldMasterId id="2147483665" r:id="rId8"/>
    <p:sldMasterId id="2147483669" r:id="rId9"/>
    <p:sldMasterId id="2147483671" r:id="rId10"/>
    <p:sldMasterId id="2147483673" r:id="rId11"/>
  </p:sldMasterIdLst>
  <p:notesMasterIdLst>
    <p:notesMasterId r:id="rId34"/>
  </p:notesMasterIdLst>
  <p:sldIdLst>
    <p:sldId id="263" r:id="rId12"/>
    <p:sldId id="294" r:id="rId13"/>
    <p:sldId id="293" r:id="rId14"/>
    <p:sldId id="291" r:id="rId15"/>
    <p:sldId id="267" r:id="rId16"/>
    <p:sldId id="290" r:id="rId17"/>
    <p:sldId id="288" r:id="rId18"/>
    <p:sldId id="309" r:id="rId19"/>
    <p:sldId id="306" r:id="rId20"/>
    <p:sldId id="307" r:id="rId21"/>
    <p:sldId id="305" r:id="rId22"/>
    <p:sldId id="310" r:id="rId23"/>
    <p:sldId id="311" r:id="rId24"/>
    <p:sldId id="314" r:id="rId25"/>
    <p:sldId id="315" r:id="rId26"/>
    <p:sldId id="316" r:id="rId27"/>
    <p:sldId id="281" r:id="rId28"/>
    <p:sldId id="318" r:id="rId29"/>
    <p:sldId id="317" r:id="rId30"/>
    <p:sldId id="286" r:id="rId31"/>
    <p:sldId id="301" r:id="rId32"/>
    <p:sldId id="299" r:id="rId33"/>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1pPr>
    <a:lvl2pPr marL="4572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2pPr>
    <a:lvl3pPr marL="9144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3pPr>
    <a:lvl4pPr marL="13716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4pPr>
    <a:lvl5pPr marL="18288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5pPr>
    <a:lvl6pPr marL="22860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6pPr>
    <a:lvl7pPr marL="27432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7pPr>
    <a:lvl8pPr marL="32004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8pPr>
    <a:lvl9pPr marL="36576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42" autoAdjust="0"/>
    <p:restoredTop sz="60255" autoAdjust="0"/>
  </p:normalViewPr>
  <p:slideViewPr>
    <p:cSldViewPr>
      <p:cViewPr varScale="1">
        <p:scale>
          <a:sx n="88" d="100"/>
          <a:sy n="88" d="100"/>
        </p:scale>
        <p:origin x="2682"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rgbClr val="00529B"/>
                </a:solidFill>
                <a:latin typeface="Arial" panose="020B0604020202020204" pitchFamily="34" charset="0"/>
                <a:cs typeface="Arial" panose="020B0604020202020204" pitchFamily="34" charset="0"/>
              </a:rPr>
              <a:t>Median EUI per Property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Sheet1!$B$2</c:f>
              <c:strCache>
                <c:ptCount val="1"/>
                <c:pt idx="0">
                  <c:v>Source EUI (kBtu/ft^2)</c:v>
                </c:pt>
              </c:strCache>
            </c:strRef>
          </c:tx>
          <c:spPr>
            <a:solidFill>
              <a:schemeClr val="accent1"/>
            </a:solidFill>
            <a:ln>
              <a:noFill/>
            </a:ln>
            <a:effectLst/>
            <a:sp3d/>
          </c:spPr>
          <c:invertIfNegative val="0"/>
          <c:cat>
            <c:strRef>
              <c:f>Sheet1!$A$3:$A$19</c:f>
              <c:strCache>
                <c:ptCount val="17"/>
                <c:pt idx="0">
                  <c:v>Convenience Store</c:v>
                </c:pt>
                <c:pt idx="1">
                  <c:v>Supermarket</c:v>
                </c:pt>
                <c:pt idx="2">
                  <c:v>Restaurant</c:v>
                </c:pt>
                <c:pt idx="3">
                  <c:v>Hospital</c:v>
                </c:pt>
                <c:pt idx="4">
                  <c:v>College/University</c:v>
                </c:pt>
                <c:pt idx="5">
                  <c:v>Bank Branch</c:v>
                </c:pt>
                <c:pt idx="6">
                  <c:v>Senior Care</c:v>
                </c:pt>
                <c:pt idx="7">
                  <c:v>Courthouse</c:v>
                </c:pt>
                <c:pt idx="8">
                  <c:v>Office</c:v>
                </c:pt>
                <c:pt idx="9">
                  <c:v>K-12 School</c:v>
                </c:pt>
                <c:pt idx="10">
                  <c:v>Medical Offcie</c:v>
                </c:pt>
                <c:pt idx="11">
                  <c:v>Retail Store</c:v>
                </c:pt>
                <c:pt idx="12">
                  <c:v>Recreation Center</c:v>
                </c:pt>
                <c:pt idx="13">
                  <c:v>Museum</c:v>
                </c:pt>
                <c:pt idx="14">
                  <c:v>Stadium</c:v>
                </c:pt>
                <c:pt idx="15">
                  <c:v>Worship Facility</c:v>
                </c:pt>
                <c:pt idx="16">
                  <c:v>Convention center</c:v>
                </c:pt>
              </c:strCache>
            </c:strRef>
          </c:cat>
          <c:val>
            <c:numRef>
              <c:f>Sheet1!$B$3:$B$19</c:f>
              <c:numCache>
                <c:formatCode>General</c:formatCode>
                <c:ptCount val="17"/>
                <c:pt idx="0">
                  <c:v>536.29999999999995</c:v>
                </c:pt>
                <c:pt idx="1">
                  <c:v>480</c:v>
                </c:pt>
                <c:pt idx="2">
                  <c:v>432</c:v>
                </c:pt>
                <c:pt idx="3">
                  <c:v>389.8</c:v>
                </c:pt>
                <c:pt idx="4">
                  <c:v>262.60000000000002</c:v>
                </c:pt>
                <c:pt idx="5">
                  <c:v>252.8</c:v>
                </c:pt>
                <c:pt idx="6">
                  <c:v>243.2</c:v>
                </c:pt>
                <c:pt idx="7">
                  <c:v>169.9</c:v>
                </c:pt>
                <c:pt idx="8">
                  <c:v>148.1</c:v>
                </c:pt>
                <c:pt idx="9">
                  <c:v>141.4</c:v>
                </c:pt>
                <c:pt idx="10">
                  <c:v>116.7</c:v>
                </c:pt>
                <c:pt idx="11">
                  <c:v>114.4</c:v>
                </c:pt>
                <c:pt idx="12">
                  <c:v>96.8</c:v>
                </c:pt>
                <c:pt idx="13">
                  <c:v>85.1</c:v>
                </c:pt>
                <c:pt idx="14">
                  <c:v>85.1</c:v>
                </c:pt>
                <c:pt idx="15">
                  <c:v>70.7</c:v>
                </c:pt>
                <c:pt idx="16">
                  <c:v>69.8</c:v>
                </c:pt>
              </c:numCache>
            </c:numRef>
          </c:val>
          <c:extLst>
            <c:ext xmlns:c16="http://schemas.microsoft.com/office/drawing/2014/chart" uri="{C3380CC4-5D6E-409C-BE32-E72D297353CC}">
              <c16:uniqueId val="{00000000-4270-40F8-A97E-B556870AE36B}"/>
            </c:ext>
          </c:extLst>
        </c:ser>
        <c:ser>
          <c:idx val="1"/>
          <c:order val="1"/>
          <c:tx>
            <c:strRef>
              <c:f>Sheet1!$C$2</c:f>
              <c:strCache>
                <c:ptCount val="1"/>
                <c:pt idx="0">
                  <c:v>Site EUI (kBtu/ft^2)</c:v>
                </c:pt>
              </c:strCache>
            </c:strRef>
          </c:tx>
          <c:spPr>
            <a:solidFill>
              <a:schemeClr val="accent2"/>
            </a:solidFill>
            <a:ln>
              <a:noFill/>
            </a:ln>
            <a:effectLst/>
            <a:sp3d/>
          </c:spPr>
          <c:invertIfNegative val="0"/>
          <c:cat>
            <c:strRef>
              <c:f>Sheet1!$A$3:$A$19</c:f>
              <c:strCache>
                <c:ptCount val="17"/>
                <c:pt idx="0">
                  <c:v>Convenience Store</c:v>
                </c:pt>
                <c:pt idx="1">
                  <c:v>Supermarket</c:v>
                </c:pt>
                <c:pt idx="2">
                  <c:v>Restaurant</c:v>
                </c:pt>
                <c:pt idx="3">
                  <c:v>Hospital</c:v>
                </c:pt>
                <c:pt idx="4">
                  <c:v>College/University</c:v>
                </c:pt>
                <c:pt idx="5">
                  <c:v>Bank Branch</c:v>
                </c:pt>
                <c:pt idx="6">
                  <c:v>Senior Care</c:v>
                </c:pt>
                <c:pt idx="7">
                  <c:v>Courthouse</c:v>
                </c:pt>
                <c:pt idx="8">
                  <c:v>Office</c:v>
                </c:pt>
                <c:pt idx="9">
                  <c:v>K-12 School</c:v>
                </c:pt>
                <c:pt idx="10">
                  <c:v>Medical Offcie</c:v>
                </c:pt>
                <c:pt idx="11">
                  <c:v>Retail Store</c:v>
                </c:pt>
                <c:pt idx="12">
                  <c:v>Recreation Center</c:v>
                </c:pt>
                <c:pt idx="13">
                  <c:v>Museum</c:v>
                </c:pt>
                <c:pt idx="14">
                  <c:v>Stadium</c:v>
                </c:pt>
                <c:pt idx="15">
                  <c:v>Worship Facility</c:v>
                </c:pt>
                <c:pt idx="16">
                  <c:v>Convention center</c:v>
                </c:pt>
              </c:strCache>
            </c:strRef>
          </c:cat>
          <c:val>
            <c:numRef>
              <c:f>Sheet1!$C$3:$C$19</c:f>
              <c:numCache>
                <c:formatCode>General</c:formatCode>
                <c:ptCount val="17"/>
                <c:pt idx="0">
                  <c:v>192.6</c:v>
                </c:pt>
                <c:pt idx="1">
                  <c:v>185.5</c:v>
                </c:pt>
                <c:pt idx="2">
                  <c:v>223.8</c:v>
                </c:pt>
                <c:pt idx="3">
                  <c:v>196.9</c:v>
                </c:pt>
                <c:pt idx="4">
                  <c:v>130.69999999999999</c:v>
                </c:pt>
                <c:pt idx="5">
                  <c:v>87</c:v>
                </c:pt>
                <c:pt idx="6">
                  <c:v>125.7</c:v>
                </c:pt>
                <c:pt idx="7">
                  <c:v>93.2</c:v>
                </c:pt>
                <c:pt idx="8">
                  <c:v>67.3</c:v>
                </c:pt>
                <c:pt idx="9">
                  <c:v>58.2</c:v>
                </c:pt>
                <c:pt idx="10">
                  <c:v>44.4</c:v>
                </c:pt>
                <c:pt idx="11">
                  <c:v>47.1</c:v>
                </c:pt>
                <c:pt idx="12">
                  <c:v>41.2</c:v>
                </c:pt>
                <c:pt idx="13">
                  <c:v>45.3</c:v>
                </c:pt>
                <c:pt idx="14">
                  <c:v>45.3</c:v>
                </c:pt>
                <c:pt idx="15">
                  <c:v>36.799999999999997</c:v>
                </c:pt>
                <c:pt idx="16">
                  <c:v>45.3</c:v>
                </c:pt>
              </c:numCache>
            </c:numRef>
          </c:val>
          <c:extLst>
            <c:ext xmlns:c16="http://schemas.microsoft.com/office/drawing/2014/chart" uri="{C3380CC4-5D6E-409C-BE32-E72D297353CC}">
              <c16:uniqueId val="{00000001-4270-40F8-A97E-B556870AE36B}"/>
            </c:ext>
          </c:extLst>
        </c:ser>
        <c:dLbls>
          <c:showLegendKey val="0"/>
          <c:showVal val="0"/>
          <c:showCatName val="0"/>
          <c:showSerName val="0"/>
          <c:showPercent val="0"/>
          <c:showBubbleSize val="0"/>
        </c:dLbls>
        <c:gapWidth val="150"/>
        <c:shape val="box"/>
        <c:axId val="431441720"/>
        <c:axId val="431442112"/>
        <c:axId val="0"/>
      </c:bar3DChart>
      <c:catAx>
        <c:axId val="4314417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442112"/>
        <c:crosses val="autoZero"/>
        <c:auto val="1"/>
        <c:lblAlgn val="ctr"/>
        <c:lblOffset val="100"/>
        <c:noMultiLvlLbl val="0"/>
      </c:catAx>
      <c:valAx>
        <c:axId val="431442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441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0.26087</cdr:x>
      <cdr:y>0.25582</cdr:y>
    </cdr:from>
    <cdr:to>
      <cdr:x>0.34783</cdr:x>
      <cdr:y>0.76747</cdr:y>
    </cdr:to>
    <cdr:sp macro="" textlink="">
      <cdr:nvSpPr>
        <cdr:cNvPr id="2" name="Oval 1"/>
        <cdr:cNvSpPr/>
      </cdr:nvSpPr>
      <cdr:spPr>
        <a:xfrm xmlns:a="http://schemas.openxmlformats.org/drawingml/2006/main">
          <a:off x="914400" y="609600"/>
          <a:ext cx="304800" cy="1219200"/>
        </a:xfrm>
        <a:prstGeom xmlns:a="http://schemas.openxmlformats.org/drawingml/2006/main" prst="ellipse">
          <a:avLst/>
        </a:prstGeom>
        <a:noFill xmlns:a="http://schemas.openxmlformats.org/drawingml/2006/main"/>
        <a:ln xmlns:a="http://schemas.openxmlformats.org/drawingml/2006/main">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40E55-ABFE-4D40-84A5-E5FEBCADE2C4}" type="datetimeFigureOut">
              <a:rPr lang="en-US" smtClean="0"/>
              <a:t>3/11/2019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F6D36-9020-4D8A-A2A8-79D2A4250D3B}" type="slidenum">
              <a:rPr lang="en-US" smtClean="0"/>
              <a:t>‹#›</a:t>
            </a:fld>
            <a:endParaRPr lang="en-US" dirty="0"/>
          </a:p>
        </p:txBody>
      </p:sp>
    </p:spTree>
    <p:extLst>
      <p:ext uri="{BB962C8B-B14F-4D97-AF65-F5344CB8AC3E}">
        <p14:creationId xmlns:p14="http://schemas.microsoft.com/office/powerpoint/2010/main" val="2880531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282964-D24D-442F-BAA6-FB17866DDD26}"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1023826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82964-D24D-442F-BAA6-FB17866DDD26}" type="slidenum">
              <a:rPr lang="en-US" smtClean="0"/>
              <a:t>13</a:t>
            </a:fld>
            <a:endParaRPr lang="en-US" dirty="0"/>
          </a:p>
        </p:txBody>
      </p:sp>
    </p:spTree>
    <p:extLst>
      <p:ext uri="{BB962C8B-B14F-4D97-AF65-F5344CB8AC3E}">
        <p14:creationId xmlns:p14="http://schemas.microsoft.com/office/powerpoint/2010/main" val="2305680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Numerous</a:t>
            </a:r>
            <a:r>
              <a:rPr lang="en-US" baseline="0" dirty="0"/>
              <a:t> educational resources available on the Energy to Care and ASHE websites including:</a:t>
            </a:r>
          </a:p>
          <a:p>
            <a:endParaRPr lang="en-US" baseline="0" dirty="0"/>
          </a:p>
          <a:p>
            <a:pPr marL="228600" indent="-228600">
              <a:buAutoNum type="arabicParenR"/>
            </a:pPr>
            <a:r>
              <a:rPr lang="en-US" baseline="0" dirty="0"/>
              <a:t>Sustainability Tip of the Month – blog style articles from industry experts on the Energy to Care website</a:t>
            </a:r>
          </a:p>
          <a:p>
            <a:pPr marL="228600" indent="-228600">
              <a:buAutoNum type="arabicParenR"/>
            </a:pPr>
            <a:r>
              <a:rPr lang="en-US" baseline="0" dirty="0"/>
              <a:t>Monographs – including recently published, “Reducing Operational costs Through Energy Efficiency” Includes energy savings project tips for low cost/no cost measures, new construction, energy procurement, renewable energy, etc. Includes case studies from a variety of facility sizes in numerous geographical regions across the US.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a:t>Energy to Care Success Stories – More Success stories on the Energy to Care website that feature a variety of facility sizes in numerous geographical regions across the US.</a:t>
            </a:r>
          </a:p>
          <a:p>
            <a:pPr marL="228600" indent="-228600">
              <a:buAutoNum type="arabicParenR"/>
            </a:pPr>
            <a:r>
              <a:rPr lang="en-US" dirty="0" err="1"/>
              <a:t>myASHE</a:t>
            </a:r>
            <a:r>
              <a:rPr lang="en-US" dirty="0"/>
              <a:t> on-line member community to receive</a:t>
            </a:r>
            <a:r>
              <a:rPr lang="en-US" baseline="0" dirty="0"/>
              <a:t> input from peers</a:t>
            </a:r>
          </a:p>
          <a:p>
            <a:pPr marL="228600" indent="-228600">
              <a:buAutoNum type="arabicParenR"/>
            </a:pPr>
            <a:r>
              <a:rPr lang="en-US" baseline="0" dirty="0"/>
              <a:t>Energy to Care Toolkit, including performance improvement measures with a variety of energy efficiency projects. </a:t>
            </a:r>
          </a:p>
        </p:txBody>
      </p:sp>
      <p:sp>
        <p:nvSpPr>
          <p:cNvPr id="4" name="Slide Number Placeholder 3"/>
          <p:cNvSpPr>
            <a:spLocks noGrp="1"/>
          </p:cNvSpPr>
          <p:nvPr>
            <p:ph type="sldNum" sz="quarter" idx="10"/>
          </p:nvPr>
        </p:nvSpPr>
        <p:spPr/>
        <p:txBody>
          <a:bodyPr/>
          <a:lstStyle/>
          <a:p>
            <a:fld id="{EEAF6D36-9020-4D8A-A2A8-79D2A4250D3B}" type="slidenum">
              <a:rPr lang="en-US" smtClean="0"/>
              <a:t>14</a:t>
            </a:fld>
            <a:endParaRPr lang="en-US"/>
          </a:p>
        </p:txBody>
      </p:sp>
    </p:spTree>
    <p:extLst>
      <p:ext uri="{BB962C8B-B14F-4D97-AF65-F5344CB8AC3E}">
        <p14:creationId xmlns:p14="http://schemas.microsoft.com/office/powerpoint/2010/main" val="3178278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What is an Energy to Care Treasure Hunt?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Energy to Care Treasure Hunt is a 1 to 3 day ASHE hosted program event based on the ENERGY STAR Treasure Hunt Program. The program is designed to engage attendees in identifying low-cost energy savings opportunities from behavioral, operational, and maintenance actions.  Treasure Hunts provide training, allowing teams to focus on identifying energy efficiency improvements and to develop a philosophy of building an energy culture inside their organizations. Since its rollout, the Energy to Care Treasure Hunt has been a success in helping hospitals become more efficient, thus conserving more resources for patient care. The program has helped some hospitals identify over $200,000 in energy savings! These incredible case studies have solidified that this program is wildly effective for hospitals striving to reduce costs and inspire behavior change for building a culture of efficiency. Energy to Care Treasure Hunts can be conducted as a Chapter Event or by an individual, hospital, system or network. The hope of the program is that attendees will learn how to apply what they’ve learned on the hunt back at their own facilities, inspiring a ripple effect of culture change and resource conservation.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A05985-F774-4FF9-B3C3-2425B0505BA1}"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670678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00"/>
              </a:spcAft>
              <a:buFont typeface="Arial" panose="020B0604020202020204" pitchFamily="34" charset="0"/>
              <a:buNone/>
            </a:pPr>
            <a:r>
              <a:rPr lang="en-US" dirty="0"/>
              <a:t>The ASHE Energy Treasure Hunt Program offers several key learning objectives to its participants. </a:t>
            </a:r>
          </a:p>
          <a:p>
            <a:pPr>
              <a:lnSpc>
                <a:spcPct val="90000"/>
              </a:lnSpc>
              <a:spcAft>
                <a:spcPts val="600"/>
              </a:spcAft>
              <a:buFont typeface="Arial" panose="020B0604020202020204" pitchFamily="34" charset="0"/>
              <a:buNone/>
            </a:pPr>
            <a:endParaRPr lang="en-US" dirty="0"/>
          </a:p>
          <a:p>
            <a:pPr>
              <a:lnSpc>
                <a:spcPct val="90000"/>
              </a:lnSpc>
              <a:spcAft>
                <a:spcPts val="600"/>
              </a:spcAft>
              <a:buFont typeface="Arial" panose="020B0604020202020204" pitchFamily="34" charset="0"/>
              <a:buNone/>
            </a:pPr>
            <a:r>
              <a:rPr lang="en-US" dirty="0"/>
              <a:t>First and foremost, every participant will learn how to </a:t>
            </a:r>
            <a:r>
              <a:rPr lang="en-US" sz="1200" dirty="0">
                <a:solidFill>
                  <a:schemeClr val="tx1"/>
                </a:solidFill>
                <a:latin typeface="+mn-lt"/>
                <a:ea typeface="+mn-ea"/>
                <a:cs typeface="+mn-cs"/>
              </a:rPr>
              <a:t>adopt a culture of continuous improvement to reduce energy consumption and cost. </a:t>
            </a:r>
          </a:p>
          <a:p>
            <a:pPr>
              <a:lnSpc>
                <a:spcPct val="90000"/>
              </a:lnSpc>
              <a:spcAft>
                <a:spcPts val="600"/>
              </a:spcAft>
              <a:buFont typeface="Arial" panose="020B0604020202020204" pitchFamily="34" charset="0"/>
              <a:buNone/>
            </a:pPr>
            <a:endParaRPr lang="en-US" sz="1200" dirty="0">
              <a:solidFill>
                <a:schemeClr val="tx1"/>
              </a:solidFill>
              <a:latin typeface="+mn-lt"/>
              <a:ea typeface="+mn-ea"/>
              <a:cs typeface="+mn-cs"/>
            </a:endParaRPr>
          </a:p>
          <a:p>
            <a:pPr>
              <a:lnSpc>
                <a:spcPct val="90000"/>
              </a:lnSpc>
              <a:spcAft>
                <a:spcPts val="600"/>
              </a:spcAft>
              <a:buFont typeface="Arial" panose="020B0604020202020204" pitchFamily="34" charset="0"/>
              <a:buNone/>
            </a:pPr>
            <a:r>
              <a:rPr lang="en-US" sz="1200" dirty="0">
                <a:solidFill>
                  <a:schemeClr val="tx1"/>
                </a:solidFill>
                <a:latin typeface="+mn-lt"/>
                <a:ea typeface="+mn-ea"/>
                <a:cs typeface="+mn-cs"/>
              </a:rPr>
              <a:t>Through the survey and checklist process, they will also gain the ability to identify no- and low-cost energy savings opportunities at their own facility as well as engage and train hospital staff from all departments on how to implement their own Treasure Hunt event. </a:t>
            </a:r>
          </a:p>
          <a:p>
            <a:pPr>
              <a:lnSpc>
                <a:spcPct val="90000"/>
              </a:lnSpc>
              <a:spcAft>
                <a:spcPts val="600"/>
              </a:spcAft>
              <a:buFont typeface="Arial" panose="020B0604020202020204" pitchFamily="34" charset="0"/>
              <a:buNone/>
            </a:pPr>
            <a:endParaRPr lang="en-US" sz="1200" dirty="0">
              <a:solidFill>
                <a:schemeClr val="tx1"/>
              </a:solidFill>
              <a:latin typeface="+mn-lt"/>
              <a:ea typeface="+mn-ea"/>
              <a:cs typeface="+mn-cs"/>
            </a:endParaRPr>
          </a:p>
          <a:p>
            <a:pPr>
              <a:lnSpc>
                <a:spcPct val="90000"/>
              </a:lnSpc>
              <a:spcAft>
                <a:spcPts val="600"/>
              </a:spcAft>
              <a:buFont typeface="Arial" panose="020B0604020202020204" pitchFamily="34" charset="0"/>
              <a:buNone/>
            </a:pPr>
            <a:r>
              <a:rPr lang="en-US" sz="1200" dirty="0">
                <a:solidFill>
                  <a:schemeClr val="tx1"/>
                </a:solidFill>
                <a:latin typeface="+mn-lt"/>
                <a:ea typeface="+mn-ea"/>
                <a:cs typeface="+mn-cs"/>
              </a:rPr>
              <a:t>Participants will learn to create facility action plans to promote long-term success and establish and assign project implementation responsibilities for identified projects that result from the Treasure Hunt itself.</a:t>
            </a:r>
          </a:p>
          <a:p>
            <a:pPr>
              <a:lnSpc>
                <a:spcPct val="90000"/>
              </a:lnSpc>
              <a:spcAft>
                <a:spcPts val="600"/>
              </a:spcAft>
              <a:buFont typeface="Arial" panose="020B0604020202020204" pitchFamily="34" charset="0"/>
              <a:buChar char="•"/>
            </a:pPr>
            <a:endParaRPr lang="en-US" sz="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E1F5E3-DB3E-4E2A-868F-956E78411FBE}"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1902668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OF AWARDS PROGRAM:</a:t>
            </a:r>
          </a:p>
          <a:p>
            <a:pPr>
              <a:spcBef>
                <a:spcPts val="1200"/>
              </a:spcBef>
            </a:pPr>
            <a:r>
              <a:rPr lang="en-US" dirty="0"/>
              <a:t>Who doesn’t like to be recognized for their work?</a:t>
            </a:r>
          </a:p>
          <a:p>
            <a:pPr>
              <a:spcBef>
                <a:spcPts val="1200"/>
              </a:spcBef>
            </a:pPr>
            <a:r>
              <a:rPr lang="en-US" dirty="0"/>
              <a:t>Your facility will earn national recognition from ASHE for energy savings.</a:t>
            </a:r>
          </a:p>
          <a:p>
            <a:pPr>
              <a:spcBef>
                <a:spcPts val="1200"/>
              </a:spcBef>
            </a:pPr>
            <a:r>
              <a:rPr lang="en-US" dirty="0"/>
              <a:t>Competitions among ASHE chapters can provide additional rewards.</a:t>
            </a:r>
          </a:p>
          <a:p>
            <a:pPr>
              <a:spcBef>
                <a:spcPts val="1200"/>
              </a:spcBef>
            </a:pPr>
            <a:r>
              <a:rPr lang="en-US" dirty="0"/>
              <a:t>ASHE Elite Awards are available on an annual basis for your chapter.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282964-D24D-442F-BAA6-FB17866DDD26}"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3090681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F6D36-9020-4D8A-A2A8-79D2A4250D3B}" type="slidenum">
              <a:rPr lang="en-US" smtClean="0"/>
              <a:t>18</a:t>
            </a:fld>
            <a:endParaRPr lang="en-US" dirty="0"/>
          </a:p>
        </p:txBody>
      </p:sp>
    </p:spTree>
    <p:extLst>
      <p:ext uri="{BB962C8B-B14F-4D97-AF65-F5344CB8AC3E}">
        <p14:creationId xmlns:p14="http://schemas.microsoft.com/office/powerpoint/2010/main" val="1799126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Energy to Care provides</a:t>
            </a:r>
            <a:r>
              <a:rPr lang="en-US" baseline="0" dirty="0"/>
              <a:t> </a:t>
            </a:r>
            <a:r>
              <a:rPr lang="en-US" dirty="0"/>
              <a:t>tools</a:t>
            </a:r>
            <a:r>
              <a:rPr lang="en-US" baseline="0" dirty="0"/>
              <a:t> to help hospitals make continuous energy efficiency and sustainability improvements.  They are not meant to be one time actions, but a continuous cycle.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282964-D24D-442F-BAA6-FB17866DDD26}"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1442037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72F26A-E50C-4CF0-BDFC-A93A85BCDE3E}"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2186886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282964-D24D-442F-BAA6-FB17866DDD26}"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265702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care must strive</a:t>
            </a:r>
            <a:r>
              <a:rPr lang="en-US" baseline="0" dirty="0"/>
              <a:t> to provide the highest quality, cost effective patient care.  </a:t>
            </a:r>
          </a:p>
          <a:p>
            <a:endParaRPr lang="en-US" baseline="0" dirty="0"/>
          </a:p>
          <a:p>
            <a:r>
              <a:rPr lang="en-US" baseline="0" dirty="0"/>
              <a:t>In order to do this, and thrive in the current health care environment, hospitals and health systems must be diligent in reducing costs.  </a:t>
            </a:r>
          </a:p>
          <a:p>
            <a:endParaRPr lang="en-US" dirty="0"/>
          </a:p>
        </p:txBody>
      </p:sp>
      <p:sp>
        <p:nvSpPr>
          <p:cNvPr id="4" name="Slide Number Placeholder 3"/>
          <p:cNvSpPr>
            <a:spLocks noGrp="1"/>
          </p:cNvSpPr>
          <p:nvPr>
            <p:ph type="sldNum" sz="quarter" idx="10"/>
          </p:nvPr>
        </p:nvSpPr>
        <p:spPr/>
        <p:txBody>
          <a:bodyPr/>
          <a:lstStyle/>
          <a:p>
            <a:fld id="{EEAF6D36-9020-4D8A-A2A8-79D2A4250D3B}" type="slidenum">
              <a:rPr lang="en-US" smtClean="0"/>
              <a:t>3</a:t>
            </a:fld>
            <a:endParaRPr lang="en-US" dirty="0"/>
          </a:p>
        </p:txBody>
      </p:sp>
    </p:spTree>
    <p:extLst>
      <p:ext uri="{BB962C8B-B14F-4D97-AF65-F5344CB8AC3E}">
        <p14:creationId xmlns:p14="http://schemas.microsoft.com/office/powerpoint/2010/main" val="139882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84833"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84657" marR="0" lvl="0" indent="-184657" algn="l" defTabSz="98483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Inflation less than 2% while utilities escalation is closer to 4%</a:t>
            </a:r>
          </a:p>
          <a:p>
            <a:pPr marL="184657" marR="0" lvl="0" indent="-184657" algn="l" defTabSz="98483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Cost savings (bottom line) is equivalent to 20X top line revenue</a:t>
            </a:r>
          </a:p>
          <a:p>
            <a:pPr marL="184657" marR="0" lvl="0" indent="-184657" algn="l" defTabSz="98483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Average utility escalation between 3-5%.  For every $1M of spend, energy escalation of ~$40,000 per year</a:t>
            </a:r>
          </a:p>
          <a:p>
            <a:pPr marL="184657" marR="0" lvl="0" indent="-184657" algn="l" defTabSz="98483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EUI is a metric that is often used in comparing energy use in buildings. EUI is simply energy consumption per unit of area of the building’s floorplan. Hospital consume the 2</a:t>
            </a:r>
            <a:r>
              <a:rPr kumimoji="0" lang="en-US" sz="1200" b="0" i="0" u="none" strike="noStrike" kern="1200" cap="none" spc="0" normalizeH="0" baseline="30000" noProof="0" dirty="0">
                <a:ln>
                  <a:noFill/>
                </a:ln>
                <a:solidFill>
                  <a:prstClr val="black"/>
                </a:solidFill>
                <a:effectLst/>
                <a:uLnTx/>
                <a:uFillTx/>
                <a:latin typeface="+mn-lt"/>
                <a:ea typeface="+mn-ea"/>
                <a:cs typeface="+mn-cs"/>
                <a:sym typeface="Wingdings" panose="05000000000000000000" pitchFamily="2" charset="2"/>
              </a:rPr>
              <a:t>nd</a:t>
            </a:r>
            <a:r>
              <a:rPr kumimoji="0" lang="en-US" sz="12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 most consumptive building type – second behind food services.</a:t>
            </a:r>
          </a:p>
          <a:p>
            <a:pPr marL="184657" marR="0" lvl="0" indent="-184657" algn="l" defTabSz="984833"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endParaRPr>
          </a:p>
          <a:p>
            <a:pPr marL="184657" marR="0" lvl="0" indent="-184657" algn="l" defTabSz="98483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Ask audience why they believe sustainability/efficiency is important</a:t>
            </a:r>
          </a:p>
          <a:p>
            <a:endParaRPr lang="en-US" dirty="0"/>
          </a:p>
        </p:txBody>
      </p:sp>
      <p:sp>
        <p:nvSpPr>
          <p:cNvPr id="4" name="Slide Number Placeholder 3"/>
          <p:cNvSpPr>
            <a:spLocks noGrp="1"/>
          </p:cNvSpPr>
          <p:nvPr>
            <p:ph type="sldNum" sz="quarter" idx="10"/>
          </p:nvPr>
        </p:nvSpPr>
        <p:spPr/>
        <p:txBody>
          <a:bodyPr/>
          <a:lstStyle/>
          <a:p>
            <a:fld id="{68282964-D24D-442F-BAA6-FB17866DDD26}" type="slidenum">
              <a:rPr lang="en-US" smtClean="0"/>
              <a:t>5</a:t>
            </a:fld>
            <a:endParaRPr lang="en-US" dirty="0"/>
          </a:p>
        </p:txBody>
      </p:sp>
    </p:spTree>
    <p:extLst>
      <p:ext uri="{BB962C8B-B14F-4D97-AF65-F5344CB8AC3E}">
        <p14:creationId xmlns:p14="http://schemas.microsoft.com/office/powerpoint/2010/main" val="367359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8" indent="-174688">
              <a:buFont typeface="Arial" charset="0"/>
              <a:buChar char="•"/>
            </a:pPr>
            <a:r>
              <a:rPr lang="en-US" dirty="0">
                <a:ea typeface="ＭＳ Ｐゴシック" charset="0"/>
                <a:cs typeface="ＭＳ Ｐゴシック" charset="0"/>
              </a:rPr>
              <a:t>Program designed</a:t>
            </a:r>
            <a:r>
              <a:rPr lang="en-US" baseline="0" dirty="0">
                <a:ea typeface="ＭＳ Ｐゴシック" charset="0"/>
                <a:cs typeface="ＭＳ Ｐゴシック" charset="0"/>
              </a:rPr>
              <a:t> with an understanding of the challenges and barriers healthcare faces:</a:t>
            </a:r>
          </a:p>
          <a:p>
            <a:pPr marL="631836" lvl="1" indent="-174688">
              <a:buFont typeface="Arial" charset="0"/>
              <a:buChar char="•"/>
            </a:pPr>
            <a:endParaRPr lang="en-US" baseline="0" dirty="0">
              <a:ea typeface="ＭＳ Ｐゴシック" charset="0"/>
              <a:cs typeface="ＭＳ Ｐゴシック" charset="0"/>
            </a:endParaRPr>
          </a:p>
          <a:p>
            <a:pPr marL="631836" lvl="1" indent="-174688">
              <a:buFont typeface="Arial" charset="0"/>
              <a:buChar char="•"/>
            </a:pPr>
            <a:r>
              <a:rPr lang="en-US" baseline="0" dirty="0">
                <a:ea typeface="ＭＳ Ｐゴシック" charset="0"/>
                <a:cs typeface="ＭＳ Ｐゴシック" charset="0"/>
              </a:rPr>
              <a:t>Limited operating budget</a:t>
            </a:r>
          </a:p>
          <a:p>
            <a:pPr marL="631836" lvl="1" indent="-174688">
              <a:buFont typeface="Arial" charset="0"/>
              <a:buChar char="•"/>
            </a:pPr>
            <a:r>
              <a:rPr lang="en-US" baseline="0" dirty="0">
                <a:ea typeface="ＭＳ Ｐゴシック" charset="0"/>
                <a:cs typeface="ＭＳ Ｐゴシック" charset="0"/>
              </a:rPr>
              <a:t>Facilities group with no free time to learn another program</a:t>
            </a:r>
          </a:p>
          <a:p>
            <a:pPr marL="631836" lvl="1" indent="-174688">
              <a:buFont typeface="Arial" charset="0"/>
              <a:buChar char="•"/>
            </a:pPr>
            <a:r>
              <a:rPr lang="en-US" baseline="0" dirty="0">
                <a:ea typeface="ＭＳ Ｐゴシック" charset="0"/>
                <a:cs typeface="ＭＳ Ｐゴシック" charset="0"/>
              </a:rPr>
              <a:t>Facilities team that must proficient at a variety of tasks and skills…cannot take on another complex program</a:t>
            </a:r>
            <a:endParaRPr lang="en-US" dirty="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282964-D24D-442F-BAA6-FB17866DDD26}"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134443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Hammer this point home!</a:t>
            </a:r>
          </a:p>
        </p:txBody>
      </p:sp>
      <p:sp>
        <p:nvSpPr>
          <p:cNvPr id="4" name="Slide Number Placeholder 3"/>
          <p:cNvSpPr>
            <a:spLocks noGrp="1"/>
          </p:cNvSpPr>
          <p:nvPr>
            <p:ph type="sldNum" sz="quarter" idx="10"/>
          </p:nvPr>
        </p:nvSpPr>
        <p:spPr/>
        <p:txBody>
          <a:bodyPr/>
          <a:lstStyle/>
          <a:p>
            <a:fld id="{68282964-D24D-442F-BAA6-FB17866DDD26}" type="slidenum">
              <a:rPr lang="en-US" smtClean="0"/>
              <a:t>8</a:t>
            </a:fld>
            <a:endParaRPr lang="en-US" dirty="0"/>
          </a:p>
        </p:txBody>
      </p:sp>
    </p:spTree>
    <p:extLst>
      <p:ext uri="{BB962C8B-B14F-4D97-AF65-F5344CB8AC3E}">
        <p14:creationId xmlns:p14="http://schemas.microsoft.com/office/powerpoint/2010/main" val="1360009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participation rate for Energy</a:t>
            </a:r>
            <a:r>
              <a:rPr lang="en-US" baseline="0" dirty="0"/>
              <a:t> to Care.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A630BB7-31B3-4BB1-80A8-71256DCA107C}"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403994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US" baseline="0" dirty="0"/>
              <a:t>he program started in 2010 and since then we have saved $395M. This has allowed members to reallocate the funds to improve patient care.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A05985-F774-4FF9-B3C3-2425B0505BA1}"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390338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Brings us to</a:t>
            </a:r>
            <a:r>
              <a:rPr lang="en-US" baseline="0" dirty="0"/>
              <a:t> the Energy to Care program. </a:t>
            </a:r>
          </a:p>
          <a:p>
            <a:endParaRPr lang="en-US" baseline="0" dirty="0"/>
          </a:p>
          <a:p>
            <a:r>
              <a:rPr lang="en-US" baseline="0" dirty="0"/>
              <a:t>The goal of Etc. is to provide resources that will help FM improve operation of a facility. </a:t>
            </a:r>
          </a:p>
          <a:p>
            <a:endParaRPr lang="en-US" baseline="0" dirty="0"/>
          </a:p>
          <a:p>
            <a:r>
              <a:rPr lang="en-US" baseline="0" dirty="0"/>
              <a:t>4 product lines – each leading to the next</a:t>
            </a:r>
          </a:p>
          <a:p>
            <a:endParaRPr lang="en-US" baseline="0" dirty="0"/>
          </a:p>
          <a:p>
            <a:pPr marL="228600" indent="-228600">
              <a:buAutoNum type="arabicParenR"/>
            </a:pPr>
            <a:r>
              <a:rPr lang="en-US" baseline="0" dirty="0"/>
              <a:t>Bench mark – lets them understand what the facility is using. We utilize Energy Star Portfolio manager and provide the participants with a free dashboard tool.</a:t>
            </a:r>
          </a:p>
          <a:p>
            <a:pPr marL="228600" indent="-228600">
              <a:buAutoNum type="arabicParenR"/>
            </a:pPr>
            <a:r>
              <a:rPr lang="en-US" baseline="0" dirty="0"/>
              <a:t>Education – provide resources to encourage action – monographs, tips of the month, success stories</a:t>
            </a:r>
          </a:p>
          <a:p>
            <a:pPr marL="228600" indent="-228600">
              <a:buAutoNum type="arabicParenR"/>
            </a:pPr>
            <a:r>
              <a:rPr lang="en-US" baseline="0" dirty="0"/>
              <a:t>Treasure Hunts – Hands on approach to promote behavior and reinforce change</a:t>
            </a:r>
          </a:p>
          <a:p>
            <a:pPr marL="228600" indent="-228600">
              <a:buAutoNum type="arabicParenR"/>
            </a:pPr>
            <a:r>
              <a:rPr lang="en-US" baseline="0" dirty="0"/>
              <a:t>Awards – recognition for efforts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43A11D-683C-429B-99E8-F914C29425C2}" type="slidenum">
              <a:rPr kumimoji="0" lang="en-US" sz="1200" b="0" i="0" u="none" strike="noStrike" kern="1200" cap="none" spc="0" normalizeH="0" baseline="0" noProof="0" smtClean="0">
                <a:ln>
                  <a:noFill/>
                </a:ln>
                <a:solidFill>
                  <a:prstClr val="black"/>
                </a:solidFill>
                <a:effectLst/>
                <a:uLnTx/>
                <a:uFillTx/>
                <a:latin typeface="Arial" pitchFamily="127" charset="0"/>
                <a:ea typeface="ＭＳ Ｐゴシック" pitchFamily="127" charset="-128"/>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p:txBody>
      </p:sp>
    </p:spTree>
    <p:extLst>
      <p:ext uri="{BB962C8B-B14F-4D97-AF65-F5344CB8AC3E}">
        <p14:creationId xmlns:p14="http://schemas.microsoft.com/office/powerpoint/2010/main" val="2923102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 for enrolling in Energy to Care</a:t>
            </a:r>
          </a:p>
          <a:p>
            <a:endParaRPr lang="en-US" dirty="0"/>
          </a:p>
          <a:p>
            <a:endParaRPr lang="en-US" dirty="0"/>
          </a:p>
        </p:txBody>
      </p:sp>
      <p:sp>
        <p:nvSpPr>
          <p:cNvPr id="4" name="Slide Number Placeholder 3"/>
          <p:cNvSpPr>
            <a:spLocks noGrp="1"/>
          </p:cNvSpPr>
          <p:nvPr>
            <p:ph type="sldNum" sz="quarter" idx="10"/>
          </p:nvPr>
        </p:nvSpPr>
        <p:spPr/>
        <p:txBody>
          <a:bodyPr/>
          <a:lstStyle/>
          <a:p>
            <a:fld id="{7543A11D-683C-429B-99E8-F914C29425C2}" type="slidenum">
              <a:rPr lang="en-US" smtClean="0"/>
              <a:t>12</a:t>
            </a:fld>
            <a:endParaRPr lang="en-US" dirty="0"/>
          </a:p>
        </p:txBody>
      </p:sp>
    </p:spTree>
    <p:extLst>
      <p:ext uri="{BB962C8B-B14F-4D97-AF65-F5344CB8AC3E}">
        <p14:creationId xmlns:p14="http://schemas.microsoft.com/office/powerpoint/2010/main" val="3767148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3400" y="2007394"/>
            <a:ext cx="4572000" cy="1021556"/>
          </a:xfrm>
          <a:prstGeom prst="rect">
            <a:avLst/>
          </a:prstGeom>
        </p:spPr>
        <p:txBody>
          <a:bodyPr lIns="0" tIns="0" rIns="0" bIns="0" anchor="t"/>
          <a:lstStyle>
            <a:lvl1pPr algn="l">
              <a:defRPr sz="3000" b="0" cap="none" baseline="0">
                <a:solidFill>
                  <a:schemeClr val="bg1"/>
                </a:solidFill>
              </a:defRPr>
            </a:lvl1pPr>
          </a:lstStyle>
          <a:p>
            <a:r>
              <a:rPr lang="en-US" dirty="0"/>
              <a:t>Divider Slide</a:t>
            </a:r>
          </a:p>
        </p:txBody>
      </p:sp>
      <p:sp>
        <p:nvSpPr>
          <p:cNvPr id="5" name="TextBox 4"/>
          <p:cNvSpPr txBox="1"/>
          <p:nvPr userDrawn="1"/>
        </p:nvSpPr>
        <p:spPr>
          <a:xfrm>
            <a:off x="5943600" y="4865688"/>
            <a:ext cx="3124200" cy="239712"/>
          </a:xfrm>
          <a:prstGeom prst="rect">
            <a:avLst/>
          </a:prstGeom>
          <a:noFill/>
        </p:spPr>
        <p:txBody>
          <a:bodyPr>
            <a:prstTxWarp prst="textNoShape">
              <a:avLst/>
            </a:prstTxWarp>
          </a:bodyPr>
          <a:lstStyle/>
          <a:p>
            <a:pPr algn="r"/>
            <a:r>
              <a:rPr lang="en-US" sz="800" dirty="0">
                <a:solidFill>
                  <a:schemeClr val="bg1"/>
                </a:solidFill>
                <a:ea typeface="Arial" pitchFamily="127" charset="0"/>
                <a:cs typeface="Arial" pitchFamily="127" charset="0"/>
              </a:rPr>
              <a:t>© 2019 American Society for Health Care Engineering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50"/>
            <a:ext cx="8229600" cy="533400"/>
          </a:xfrm>
          <a:prstGeom prst="rect">
            <a:avLst/>
          </a:prstGeom>
        </p:spPr>
        <p:txBody>
          <a:bodyPr lIns="0" tIns="0" rIns="0" bIns="0" anchor="t"/>
          <a:lstStyle>
            <a:lvl1pPr algn="l">
              <a:defRPr sz="2400" b="0" cap="none" baseline="0">
                <a:solidFill>
                  <a:srgbClr val="00529B"/>
                </a:solidFill>
              </a:defRPr>
            </a:lvl1pPr>
          </a:lstStyle>
          <a:p>
            <a:r>
              <a:rPr lang="en-US" dirty="0"/>
              <a:t>Header</a:t>
            </a:r>
          </a:p>
        </p:txBody>
      </p:sp>
      <p:sp>
        <p:nvSpPr>
          <p:cNvPr id="11" name="TextBox 10"/>
          <p:cNvSpPr txBox="1"/>
          <p:nvPr userDrawn="1"/>
        </p:nvSpPr>
        <p:spPr>
          <a:xfrm>
            <a:off x="76200" y="4648200"/>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 2018 American Society for Health Care Engineering</a:t>
            </a:r>
          </a:p>
        </p:txBody>
      </p:sp>
      <p:sp>
        <p:nvSpPr>
          <p:cNvPr id="5" name="Text Placeholder 5"/>
          <p:cNvSpPr>
            <a:spLocks noGrp="1"/>
          </p:cNvSpPr>
          <p:nvPr>
            <p:ph type="body" sz="quarter" idx="11"/>
          </p:nvPr>
        </p:nvSpPr>
        <p:spPr>
          <a:xfrm>
            <a:off x="457200" y="1051560"/>
            <a:ext cx="8229600" cy="2743200"/>
          </a:xfrm>
          <a:prstGeom prst="rect">
            <a:avLst/>
          </a:prstGeom>
        </p:spPr>
        <p:txBody>
          <a:bodyPr vert="horz"/>
          <a:lstStyle>
            <a:lvl1pPr marL="228600" indent="-228600">
              <a:spcBef>
                <a:spcPts val="0"/>
              </a:spcBef>
              <a:buFont typeface="Arial"/>
              <a:buChar char="•"/>
              <a:defRPr sz="1800">
                <a:solidFill>
                  <a:srgbClr val="00529B"/>
                </a:solidFill>
              </a:defRPr>
            </a:lvl1pPr>
            <a:lvl2pPr marL="457200" indent="-228600">
              <a:spcBef>
                <a:spcPts val="0"/>
              </a:spcBef>
              <a:buFont typeface="Arial"/>
              <a:buChar char="•"/>
              <a:defRPr sz="1800">
                <a:solidFill>
                  <a:srgbClr val="00529B"/>
                </a:solidFill>
              </a:defRPr>
            </a:lvl2pPr>
            <a:lvl3pPr marL="685800">
              <a:spcBef>
                <a:spcPts val="0"/>
              </a:spcBef>
              <a:buFont typeface="Arial"/>
              <a:buChar char="•"/>
              <a:defRPr sz="1800">
                <a:solidFill>
                  <a:srgbClr val="00529B"/>
                </a:solidFill>
              </a:defRPr>
            </a:lvl3pPr>
            <a:lvl4pPr marL="914400">
              <a:spcBef>
                <a:spcPts val="0"/>
              </a:spcBef>
              <a:buFont typeface="Arial"/>
              <a:buChar char="•"/>
              <a:defRPr sz="1800">
                <a:solidFill>
                  <a:srgbClr val="00529B"/>
                </a:solidFill>
              </a:defRPr>
            </a:lvl4pPr>
            <a:lvl5pPr marL="1143000">
              <a:spcBef>
                <a:spcPts val="0"/>
              </a:spcBef>
              <a:buFont typeface="Arial"/>
              <a:buChar char="•"/>
              <a:defRPr sz="1800">
                <a:solidFill>
                  <a:srgbClr val="00529B"/>
                </a:solidFill>
              </a:defRPr>
            </a:lvl5pPr>
            <a:lvl6pPr marL="1371600">
              <a:defRPr sz="1800" baseline="0">
                <a:solidFill>
                  <a:srgbClr val="00529B"/>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Tree>
    <p:extLst>
      <p:ext uri="{BB962C8B-B14F-4D97-AF65-F5344CB8AC3E}">
        <p14:creationId xmlns:p14="http://schemas.microsoft.com/office/powerpoint/2010/main" val="446848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50"/>
            <a:ext cx="8229600" cy="533400"/>
          </a:xfrm>
          <a:prstGeom prst="rect">
            <a:avLst/>
          </a:prstGeom>
        </p:spPr>
        <p:txBody>
          <a:bodyPr lIns="0" tIns="0" rIns="0" bIns="0" anchor="t"/>
          <a:lstStyle>
            <a:lvl1pPr algn="l">
              <a:defRPr sz="2400" b="0" cap="none" baseline="0">
                <a:solidFill>
                  <a:srgbClr val="00529B"/>
                </a:solidFill>
              </a:defRPr>
            </a:lvl1pPr>
          </a:lstStyle>
          <a:p>
            <a:r>
              <a:rPr lang="en-US" dirty="0"/>
              <a:t>Header</a:t>
            </a:r>
          </a:p>
        </p:txBody>
      </p:sp>
      <p:sp>
        <p:nvSpPr>
          <p:cNvPr id="9" name="Text Placeholder 8"/>
          <p:cNvSpPr>
            <a:spLocks noGrp="1"/>
          </p:cNvSpPr>
          <p:nvPr>
            <p:ph type="body" sz="quarter" idx="10" hasCustomPrompt="1"/>
          </p:nvPr>
        </p:nvSpPr>
        <p:spPr>
          <a:xfrm>
            <a:off x="457200" y="1047750"/>
            <a:ext cx="8229600" cy="2895600"/>
          </a:xfrm>
          <a:prstGeom prst="rect">
            <a:avLst/>
          </a:prstGeom>
        </p:spPr>
        <p:txBody>
          <a:bodyPr vert="horz" lIns="0" tIns="0" rIns="0" bIns="0"/>
          <a:lstStyle>
            <a:lvl1pPr marL="285750" indent="-285750">
              <a:spcBef>
                <a:spcPts val="0"/>
              </a:spcBef>
              <a:buFont typeface="Arial" panose="020B0604020202020204" pitchFamily="34" charset="0"/>
              <a:buChar char="•"/>
              <a:defRPr sz="1800">
                <a:solidFill>
                  <a:srgbClr val="00529B"/>
                </a:solidFill>
              </a:defRPr>
            </a:lvl1pPr>
          </a:lstStyle>
          <a:p>
            <a:pPr lvl="0"/>
            <a:r>
              <a:rPr lang="en-US" dirty="0"/>
              <a:t>Body copy</a:t>
            </a:r>
          </a:p>
        </p:txBody>
      </p:sp>
      <p:sp>
        <p:nvSpPr>
          <p:cNvPr id="11" name="TextBox 10"/>
          <p:cNvSpPr txBox="1"/>
          <p:nvPr userDrawn="1"/>
        </p:nvSpPr>
        <p:spPr>
          <a:xfrm>
            <a:off x="76200" y="4648200"/>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 2019 American Society for Health Care Engineering</a:t>
            </a:r>
          </a:p>
        </p:txBody>
      </p:sp>
    </p:spTree>
    <p:extLst>
      <p:ext uri="{BB962C8B-B14F-4D97-AF65-F5344CB8AC3E}">
        <p14:creationId xmlns:p14="http://schemas.microsoft.com/office/powerpoint/2010/main" val="3021654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3400" y="2007394"/>
            <a:ext cx="4572000" cy="1021556"/>
          </a:xfrm>
          <a:prstGeom prst="rect">
            <a:avLst/>
          </a:prstGeom>
        </p:spPr>
        <p:txBody>
          <a:bodyPr lIns="0" tIns="0" rIns="0" bIns="0" anchor="t"/>
          <a:lstStyle>
            <a:lvl1pPr algn="l">
              <a:defRPr sz="3000" b="0" cap="none" baseline="0">
                <a:solidFill>
                  <a:schemeClr val="bg1"/>
                </a:solidFill>
              </a:defRPr>
            </a:lvl1pPr>
          </a:lstStyle>
          <a:p>
            <a:r>
              <a:rPr lang="en-US" dirty="0"/>
              <a:t>Divider Slide</a:t>
            </a:r>
          </a:p>
        </p:txBody>
      </p:sp>
      <p:sp>
        <p:nvSpPr>
          <p:cNvPr id="5" name="TextBox 4"/>
          <p:cNvSpPr txBox="1"/>
          <p:nvPr userDrawn="1"/>
        </p:nvSpPr>
        <p:spPr>
          <a:xfrm>
            <a:off x="5943600" y="4865688"/>
            <a:ext cx="3124200" cy="239712"/>
          </a:xfrm>
          <a:prstGeom prst="rect">
            <a:avLst/>
          </a:prstGeom>
          <a:noFill/>
        </p:spPr>
        <p:txBody>
          <a:bodyPr>
            <a:prstTxWarp prst="textNoShape">
              <a:avLst/>
            </a:prstTxWarp>
          </a:bodyPr>
          <a:lstStyle/>
          <a:p>
            <a:pPr algn="r"/>
            <a:r>
              <a:rPr lang="en-US" sz="800" dirty="0">
                <a:solidFill>
                  <a:schemeClr val="bg1"/>
                </a:solidFill>
                <a:ea typeface="Arial" pitchFamily="127" charset="0"/>
                <a:cs typeface="Arial" pitchFamily="127" charset="0"/>
              </a:rPr>
              <a:t>© 2019 American Society for Health Care Engineering</a:t>
            </a:r>
          </a:p>
        </p:txBody>
      </p:sp>
    </p:spTree>
    <p:extLst>
      <p:ext uri="{BB962C8B-B14F-4D97-AF65-F5344CB8AC3E}">
        <p14:creationId xmlns:p14="http://schemas.microsoft.com/office/powerpoint/2010/main" val="1613965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50"/>
            <a:ext cx="8229600" cy="533400"/>
          </a:xfrm>
          <a:prstGeom prst="rect">
            <a:avLst/>
          </a:prstGeom>
        </p:spPr>
        <p:txBody>
          <a:bodyPr lIns="0" tIns="0" rIns="0" bIns="0" anchor="t"/>
          <a:lstStyle>
            <a:lvl1pPr algn="l">
              <a:defRPr sz="2400" b="0" cap="none" baseline="0">
                <a:solidFill>
                  <a:srgbClr val="00529B"/>
                </a:solidFill>
              </a:defRPr>
            </a:lvl1pPr>
          </a:lstStyle>
          <a:p>
            <a:r>
              <a:rPr lang="en-US" dirty="0"/>
              <a:t>Header</a:t>
            </a:r>
          </a:p>
        </p:txBody>
      </p:sp>
      <p:sp>
        <p:nvSpPr>
          <p:cNvPr id="11" name="TextBox 10"/>
          <p:cNvSpPr txBox="1"/>
          <p:nvPr userDrawn="1"/>
        </p:nvSpPr>
        <p:spPr>
          <a:xfrm>
            <a:off x="76200" y="4648200"/>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 2018 American Society for Health Care Engineering</a:t>
            </a:r>
          </a:p>
        </p:txBody>
      </p:sp>
      <p:sp>
        <p:nvSpPr>
          <p:cNvPr id="5" name="Text Placeholder 5"/>
          <p:cNvSpPr>
            <a:spLocks noGrp="1"/>
          </p:cNvSpPr>
          <p:nvPr>
            <p:ph type="body" sz="quarter" idx="11"/>
          </p:nvPr>
        </p:nvSpPr>
        <p:spPr>
          <a:xfrm>
            <a:off x="457200" y="1051560"/>
            <a:ext cx="8229600" cy="2743200"/>
          </a:xfrm>
          <a:prstGeom prst="rect">
            <a:avLst/>
          </a:prstGeom>
        </p:spPr>
        <p:txBody>
          <a:bodyPr vert="horz"/>
          <a:lstStyle>
            <a:lvl1pPr marL="228600" indent="-228600">
              <a:spcBef>
                <a:spcPts val="0"/>
              </a:spcBef>
              <a:buFont typeface="Arial"/>
              <a:buChar char="•"/>
              <a:defRPr sz="1800">
                <a:solidFill>
                  <a:srgbClr val="00529B"/>
                </a:solidFill>
              </a:defRPr>
            </a:lvl1pPr>
            <a:lvl2pPr marL="457200" indent="-228600">
              <a:spcBef>
                <a:spcPts val="0"/>
              </a:spcBef>
              <a:buFont typeface="Arial"/>
              <a:buChar char="•"/>
              <a:defRPr sz="1800">
                <a:solidFill>
                  <a:srgbClr val="00529B"/>
                </a:solidFill>
              </a:defRPr>
            </a:lvl2pPr>
            <a:lvl3pPr marL="685800">
              <a:spcBef>
                <a:spcPts val="0"/>
              </a:spcBef>
              <a:buFont typeface="Arial"/>
              <a:buChar char="•"/>
              <a:defRPr sz="1800">
                <a:solidFill>
                  <a:srgbClr val="00529B"/>
                </a:solidFill>
              </a:defRPr>
            </a:lvl3pPr>
            <a:lvl4pPr marL="914400">
              <a:spcBef>
                <a:spcPts val="0"/>
              </a:spcBef>
              <a:buFont typeface="Arial"/>
              <a:buChar char="•"/>
              <a:defRPr sz="1800">
                <a:solidFill>
                  <a:srgbClr val="00529B"/>
                </a:solidFill>
              </a:defRPr>
            </a:lvl4pPr>
            <a:lvl5pPr marL="1143000">
              <a:spcBef>
                <a:spcPts val="0"/>
              </a:spcBef>
              <a:buFont typeface="Arial"/>
              <a:buChar char="•"/>
              <a:defRPr sz="1800">
                <a:solidFill>
                  <a:srgbClr val="00529B"/>
                </a:solidFill>
              </a:defRPr>
            </a:lvl5pPr>
            <a:lvl6pPr marL="1371600">
              <a:defRPr sz="1800" baseline="0">
                <a:solidFill>
                  <a:srgbClr val="00529B"/>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Tree>
    <p:extLst>
      <p:ext uri="{BB962C8B-B14F-4D97-AF65-F5344CB8AC3E}">
        <p14:creationId xmlns:p14="http://schemas.microsoft.com/office/powerpoint/2010/main" val="1677955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1809750"/>
            <a:ext cx="4191000" cy="533400"/>
          </a:xfrm>
          <a:prstGeom prst="rect">
            <a:avLst/>
          </a:prstGeom>
        </p:spPr>
        <p:txBody>
          <a:bodyPr lIns="0" tIns="0" rIns="0" bIns="0" anchor="t"/>
          <a:lstStyle>
            <a:lvl1pPr algn="l">
              <a:defRPr sz="3000" b="0" cap="none" baseline="0">
                <a:solidFill>
                  <a:schemeClr val="bg1"/>
                </a:solidFill>
              </a:defRPr>
            </a:lvl1pPr>
          </a:lstStyle>
          <a:p>
            <a:r>
              <a:rPr lang="en-US" dirty="0"/>
              <a:t>Speaker Name</a:t>
            </a:r>
          </a:p>
        </p:txBody>
      </p:sp>
      <p:sp>
        <p:nvSpPr>
          <p:cNvPr id="9" name="Text Placeholder 8"/>
          <p:cNvSpPr>
            <a:spLocks noGrp="1"/>
          </p:cNvSpPr>
          <p:nvPr>
            <p:ph type="body" sz="quarter" idx="10" hasCustomPrompt="1"/>
          </p:nvPr>
        </p:nvSpPr>
        <p:spPr>
          <a:xfrm>
            <a:off x="4495800" y="2343150"/>
            <a:ext cx="4191000" cy="1524000"/>
          </a:xfrm>
          <a:prstGeom prst="rect">
            <a:avLst/>
          </a:prstGeom>
        </p:spPr>
        <p:txBody>
          <a:bodyPr vert="horz" lIns="0" tIns="0" rIns="0" bIns="0"/>
          <a:lstStyle>
            <a:lvl1pPr marL="0" indent="0">
              <a:spcBef>
                <a:spcPts val="0"/>
              </a:spcBef>
              <a:buFontTx/>
              <a:buNone/>
              <a:defRPr sz="2000">
                <a:solidFill>
                  <a:schemeClr val="bg1"/>
                </a:solidFill>
              </a:defRPr>
            </a:lvl1pPr>
          </a:lstStyle>
          <a:p>
            <a:pPr lvl="0"/>
            <a:r>
              <a:rPr lang="en-US" dirty="0"/>
              <a:t>Info</a:t>
            </a:r>
          </a:p>
        </p:txBody>
      </p:sp>
      <p:sp>
        <p:nvSpPr>
          <p:cNvPr id="5" name="TextBox 4"/>
          <p:cNvSpPr txBox="1"/>
          <p:nvPr userDrawn="1"/>
        </p:nvSpPr>
        <p:spPr>
          <a:xfrm>
            <a:off x="76200" y="4905375"/>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 2019 American Society for Health</a:t>
            </a:r>
            <a:r>
              <a:rPr lang="en-US" sz="800" baseline="0" dirty="0">
                <a:solidFill>
                  <a:srgbClr val="6F6F6F"/>
                </a:solidFill>
                <a:ea typeface="Arial" pitchFamily="127" charset="0"/>
                <a:cs typeface="Arial" pitchFamily="127" charset="0"/>
              </a:rPr>
              <a:t> C</a:t>
            </a:r>
            <a:r>
              <a:rPr lang="en-US" sz="800" dirty="0">
                <a:solidFill>
                  <a:srgbClr val="6F6F6F"/>
                </a:solidFill>
                <a:ea typeface="Arial" pitchFamily="127" charset="0"/>
                <a:cs typeface="Arial" pitchFamily="127" charset="0"/>
              </a:rPr>
              <a:t>are Engineering</a:t>
            </a:r>
          </a:p>
        </p:txBody>
      </p:sp>
      <p:sp>
        <p:nvSpPr>
          <p:cNvPr id="10" name="Picture Placeholder 9"/>
          <p:cNvSpPr>
            <a:spLocks noGrp="1"/>
          </p:cNvSpPr>
          <p:nvPr>
            <p:ph type="pic" sz="quarter" idx="11"/>
          </p:nvPr>
        </p:nvSpPr>
        <p:spPr>
          <a:xfrm>
            <a:off x="2362200" y="1276350"/>
            <a:ext cx="1828800" cy="2133600"/>
          </a:xfrm>
          <a:prstGeom prst="rect">
            <a:avLst/>
          </a:prstGeom>
        </p:spPr>
        <p:txBody>
          <a:bodyPr vert="horz"/>
          <a:lstStyle>
            <a:lvl1pPr marL="0" indent="0" algn="ctr">
              <a:spcBef>
                <a:spcPts val="0"/>
              </a:spcBef>
              <a:buFontTx/>
              <a:buNone/>
              <a:defRPr sz="1800">
                <a:solidFill>
                  <a:schemeClr val="bg1"/>
                </a:solidFill>
              </a:defRPr>
            </a:lvl1pPr>
          </a:lstStyle>
          <a:p>
            <a:endParaRPr lang="en-US" dirty="0"/>
          </a:p>
        </p:txBody>
      </p:sp>
    </p:spTree>
    <p:extLst>
      <p:ext uri="{BB962C8B-B14F-4D97-AF65-F5344CB8AC3E}">
        <p14:creationId xmlns:p14="http://schemas.microsoft.com/office/powerpoint/2010/main" val="2870179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50"/>
            <a:ext cx="8229600" cy="533400"/>
          </a:xfrm>
          <a:prstGeom prst="rect">
            <a:avLst/>
          </a:prstGeom>
        </p:spPr>
        <p:txBody>
          <a:bodyPr lIns="0" tIns="0" rIns="0" bIns="0" anchor="t"/>
          <a:lstStyle>
            <a:lvl1pPr algn="l">
              <a:defRPr sz="2400" b="0" cap="none" baseline="0">
                <a:solidFill>
                  <a:srgbClr val="00529B"/>
                </a:solidFill>
              </a:defRPr>
            </a:lvl1pPr>
          </a:lstStyle>
          <a:p>
            <a:r>
              <a:rPr lang="en-US" dirty="0"/>
              <a:t>Header</a:t>
            </a:r>
          </a:p>
        </p:txBody>
      </p:sp>
      <p:sp>
        <p:nvSpPr>
          <p:cNvPr id="9" name="Text Placeholder 8"/>
          <p:cNvSpPr>
            <a:spLocks noGrp="1"/>
          </p:cNvSpPr>
          <p:nvPr>
            <p:ph type="body" sz="quarter" idx="10" hasCustomPrompt="1"/>
          </p:nvPr>
        </p:nvSpPr>
        <p:spPr>
          <a:xfrm>
            <a:off x="457200" y="1047750"/>
            <a:ext cx="8229600" cy="2895600"/>
          </a:xfrm>
          <a:prstGeom prst="rect">
            <a:avLst/>
          </a:prstGeom>
        </p:spPr>
        <p:txBody>
          <a:bodyPr vert="horz" lIns="0" tIns="0" rIns="0" bIns="0"/>
          <a:lstStyle>
            <a:lvl1pPr marL="285750" indent="-285750">
              <a:spcBef>
                <a:spcPts val="0"/>
              </a:spcBef>
              <a:buFont typeface="Arial" panose="020B0604020202020204" pitchFamily="34" charset="0"/>
              <a:buChar char="•"/>
              <a:defRPr sz="1800">
                <a:solidFill>
                  <a:srgbClr val="00529B"/>
                </a:solidFill>
              </a:defRPr>
            </a:lvl1pPr>
          </a:lstStyle>
          <a:p>
            <a:pPr lvl="0"/>
            <a:r>
              <a:rPr lang="en-US" dirty="0"/>
              <a:t>Body copy</a:t>
            </a:r>
          </a:p>
        </p:txBody>
      </p:sp>
      <p:sp>
        <p:nvSpPr>
          <p:cNvPr id="11" name="TextBox 10"/>
          <p:cNvSpPr txBox="1"/>
          <p:nvPr userDrawn="1"/>
        </p:nvSpPr>
        <p:spPr>
          <a:xfrm>
            <a:off x="76200" y="4648200"/>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 2019</a:t>
            </a:r>
            <a:r>
              <a:rPr lang="en-US" sz="800" baseline="0" dirty="0">
                <a:solidFill>
                  <a:srgbClr val="6F6F6F"/>
                </a:solidFill>
                <a:ea typeface="Arial" pitchFamily="127" charset="0"/>
                <a:cs typeface="Arial" pitchFamily="127" charset="0"/>
              </a:rPr>
              <a:t> </a:t>
            </a:r>
            <a:r>
              <a:rPr lang="en-US" sz="800" dirty="0">
                <a:solidFill>
                  <a:srgbClr val="6F6F6F"/>
                </a:solidFill>
                <a:ea typeface="Arial" pitchFamily="127" charset="0"/>
                <a:cs typeface="Arial" pitchFamily="127" charset="0"/>
              </a:rPr>
              <a:t>American Society for Health Care Engineering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50"/>
            <a:ext cx="8229600" cy="533400"/>
          </a:xfrm>
          <a:prstGeom prst="rect">
            <a:avLst/>
          </a:prstGeom>
        </p:spPr>
        <p:txBody>
          <a:bodyPr lIns="0" tIns="0" rIns="0" bIns="0" anchor="t"/>
          <a:lstStyle>
            <a:lvl1pPr algn="l">
              <a:defRPr sz="2400" b="0" cap="none" baseline="0">
                <a:solidFill>
                  <a:srgbClr val="00529B"/>
                </a:solidFill>
              </a:defRPr>
            </a:lvl1pPr>
          </a:lstStyle>
          <a:p>
            <a:r>
              <a:rPr lang="en-US" dirty="0"/>
              <a:t>Header</a:t>
            </a:r>
          </a:p>
        </p:txBody>
      </p:sp>
      <p:sp>
        <p:nvSpPr>
          <p:cNvPr id="9" name="Text Placeholder 8"/>
          <p:cNvSpPr>
            <a:spLocks noGrp="1"/>
          </p:cNvSpPr>
          <p:nvPr>
            <p:ph type="body" sz="quarter" idx="10" hasCustomPrompt="1"/>
          </p:nvPr>
        </p:nvSpPr>
        <p:spPr>
          <a:xfrm>
            <a:off x="457200" y="1047750"/>
            <a:ext cx="8229600" cy="2895600"/>
          </a:xfrm>
          <a:prstGeom prst="rect">
            <a:avLst/>
          </a:prstGeom>
        </p:spPr>
        <p:txBody>
          <a:bodyPr vert="horz" lIns="0" tIns="0" rIns="0" bIns="0"/>
          <a:lstStyle>
            <a:lvl1pPr marL="285750" indent="-285750">
              <a:spcBef>
                <a:spcPts val="0"/>
              </a:spcBef>
              <a:buFont typeface="Arial" panose="020B0604020202020204" pitchFamily="34" charset="0"/>
              <a:buChar char="•"/>
              <a:defRPr sz="1800">
                <a:solidFill>
                  <a:srgbClr val="00529B"/>
                </a:solidFill>
              </a:defRPr>
            </a:lvl1pPr>
          </a:lstStyle>
          <a:p>
            <a:pPr lvl="0"/>
            <a:r>
              <a:rPr lang="en-US" dirty="0"/>
              <a:t>Body copy</a:t>
            </a:r>
          </a:p>
        </p:txBody>
      </p:sp>
      <p:sp>
        <p:nvSpPr>
          <p:cNvPr id="4" name="TextBox 3"/>
          <p:cNvSpPr txBox="1"/>
          <p:nvPr userDrawn="1"/>
        </p:nvSpPr>
        <p:spPr>
          <a:xfrm>
            <a:off x="76200" y="4648200"/>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 2019 American Society for Health Care Engineering</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1809750"/>
            <a:ext cx="4191000" cy="533400"/>
          </a:xfrm>
          <a:prstGeom prst="rect">
            <a:avLst/>
          </a:prstGeom>
        </p:spPr>
        <p:txBody>
          <a:bodyPr lIns="0" tIns="0" rIns="0" bIns="0" anchor="t"/>
          <a:lstStyle>
            <a:lvl1pPr algn="l">
              <a:defRPr sz="3000" b="0" cap="none" baseline="0">
                <a:solidFill>
                  <a:schemeClr val="bg1"/>
                </a:solidFill>
              </a:defRPr>
            </a:lvl1pPr>
          </a:lstStyle>
          <a:p>
            <a:r>
              <a:rPr lang="en-US" dirty="0"/>
              <a:t>Speaker Name</a:t>
            </a:r>
          </a:p>
        </p:txBody>
      </p:sp>
      <p:sp>
        <p:nvSpPr>
          <p:cNvPr id="9" name="Text Placeholder 8"/>
          <p:cNvSpPr>
            <a:spLocks noGrp="1"/>
          </p:cNvSpPr>
          <p:nvPr>
            <p:ph type="body" sz="quarter" idx="10" hasCustomPrompt="1"/>
          </p:nvPr>
        </p:nvSpPr>
        <p:spPr>
          <a:xfrm>
            <a:off x="4495800" y="2343150"/>
            <a:ext cx="4191000" cy="1524000"/>
          </a:xfrm>
          <a:prstGeom prst="rect">
            <a:avLst/>
          </a:prstGeom>
        </p:spPr>
        <p:txBody>
          <a:bodyPr vert="horz" lIns="0" tIns="0" rIns="0" bIns="0"/>
          <a:lstStyle>
            <a:lvl1pPr marL="0" indent="0">
              <a:spcBef>
                <a:spcPts val="0"/>
              </a:spcBef>
              <a:buFontTx/>
              <a:buNone/>
              <a:defRPr sz="2000">
                <a:solidFill>
                  <a:schemeClr val="bg1"/>
                </a:solidFill>
              </a:defRPr>
            </a:lvl1pPr>
          </a:lstStyle>
          <a:p>
            <a:pPr lvl="0"/>
            <a:r>
              <a:rPr lang="en-US" dirty="0"/>
              <a:t>Info</a:t>
            </a:r>
          </a:p>
        </p:txBody>
      </p:sp>
      <p:sp>
        <p:nvSpPr>
          <p:cNvPr id="5" name="TextBox 4"/>
          <p:cNvSpPr txBox="1"/>
          <p:nvPr userDrawn="1"/>
        </p:nvSpPr>
        <p:spPr>
          <a:xfrm>
            <a:off x="76200" y="4905375"/>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 2019 American Society for Health</a:t>
            </a:r>
            <a:r>
              <a:rPr lang="en-US" sz="800" baseline="0" dirty="0">
                <a:solidFill>
                  <a:srgbClr val="6F6F6F"/>
                </a:solidFill>
                <a:ea typeface="Arial" pitchFamily="127" charset="0"/>
                <a:cs typeface="Arial" pitchFamily="127" charset="0"/>
              </a:rPr>
              <a:t> C</a:t>
            </a:r>
            <a:r>
              <a:rPr lang="en-US" sz="800" dirty="0">
                <a:solidFill>
                  <a:srgbClr val="6F6F6F"/>
                </a:solidFill>
                <a:ea typeface="Arial" pitchFamily="127" charset="0"/>
                <a:cs typeface="Arial" pitchFamily="127" charset="0"/>
              </a:rPr>
              <a:t>are Engineering</a:t>
            </a:r>
          </a:p>
        </p:txBody>
      </p:sp>
      <p:sp>
        <p:nvSpPr>
          <p:cNvPr id="10" name="Picture Placeholder 9"/>
          <p:cNvSpPr>
            <a:spLocks noGrp="1"/>
          </p:cNvSpPr>
          <p:nvPr>
            <p:ph type="pic" sz="quarter" idx="11"/>
          </p:nvPr>
        </p:nvSpPr>
        <p:spPr>
          <a:xfrm>
            <a:off x="2362200" y="1276350"/>
            <a:ext cx="1828800" cy="2133600"/>
          </a:xfrm>
          <a:prstGeom prst="rect">
            <a:avLst/>
          </a:prstGeom>
        </p:spPr>
        <p:txBody>
          <a:bodyPr vert="horz"/>
          <a:lstStyle>
            <a:lvl1pPr marL="0" indent="0" algn="ctr">
              <a:spcBef>
                <a:spcPts val="0"/>
              </a:spcBef>
              <a:buFontTx/>
              <a:buNone/>
              <a:defRPr sz="1800">
                <a:solidFill>
                  <a:schemeClr val="bg1"/>
                </a:solidFill>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1809750"/>
            <a:ext cx="4191000" cy="533400"/>
          </a:xfrm>
          <a:prstGeom prst="rect">
            <a:avLst/>
          </a:prstGeom>
        </p:spPr>
        <p:txBody>
          <a:bodyPr lIns="0" tIns="0" rIns="0" bIns="0" anchor="t"/>
          <a:lstStyle>
            <a:lvl1pPr algn="l">
              <a:defRPr sz="3000" b="0" cap="none" baseline="0">
                <a:solidFill>
                  <a:schemeClr val="bg1"/>
                </a:solidFill>
              </a:defRPr>
            </a:lvl1pPr>
          </a:lstStyle>
          <a:p>
            <a:r>
              <a:rPr lang="en-US" dirty="0"/>
              <a:t>Speaker Name</a:t>
            </a:r>
          </a:p>
        </p:txBody>
      </p:sp>
      <p:sp>
        <p:nvSpPr>
          <p:cNvPr id="9" name="Text Placeholder 8"/>
          <p:cNvSpPr>
            <a:spLocks noGrp="1"/>
          </p:cNvSpPr>
          <p:nvPr>
            <p:ph type="body" sz="quarter" idx="10" hasCustomPrompt="1"/>
          </p:nvPr>
        </p:nvSpPr>
        <p:spPr>
          <a:xfrm>
            <a:off x="4495800" y="2343150"/>
            <a:ext cx="4191000" cy="1524000"/>
          </a:xfrm>
          <a:prstGeom prst="rect">
            <a:avLst/>
          </a:prstGeom>
        </p:spPr>
        <p:txBody>
          <a:bodyPr vert="horz" lIns="0" tIns="0" rIns="0" bIns="0"/>
          <a:lstStyle>
            <a:lvl1pPr marL="0" indent="0">
              <a:spcBef>
                <a:spcPts val="0"/>
              </a:spcBef>
              <a:buFontTx/>
              <a:buNone/>
              <a:defRPr sz="2000">
                <a:solidFill>
                  <a:schemeClr val="bg1"/>
                </a:solidFill>
              </a:defRPr>
            </a:lvl1pPr>
          </a:lstStyle>
          <a:p>
            <a:pPr lvl="0"/>
            <a:r>
              <a:rPr lang="en-US" dirty="0"/>
              <a:t>Info</a:t>
            </a:r>
          </a:p>
        </p:txBody>
      </p:sp>
      <p:sp>
        <p:nvSpPr>
          <p:cNvPr id="5" name="TextBox 4"/>
          <p:cNvSpPr txBox="1"/>
          <p:nvPr userDrawn="1"/>
        </p:nvSpPr>
        <p:spPr>
          <a:xfrm>
            <a:off x="76200" y="4905375"/>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 2019 American Society for Health Care Engineering</a:t>
            </a:r>
          </a:p>
        </p:txBody>
      </p:sp>
      <p:sp>
        <p:nvSpPr>
          <p:cNvPr id="10" name="Picture Placeholder 9"/>
          <p:cNvSpPr>
            <a:spLocks noGrp="1"/>
          </p:cNvSpPr>
          <p:nvPr>
            <p:ph type="pic" sz="quarter" idx="11"/>
          </p:nvPr>
        </p:nvSpPr>
        <p:spPr>
          <a:xfrm>
            <a:off x="2362200" y="1276350"/>
            <a:ext cx="1828800" cy="2133600"/>
          </a:xfrm>
          <a:prstGeom prst="rect">
            <a:avLst/>
          </a:prstGeom>
        </p:spPr>
        <p:txBody>
          <a:bodyPr vert="horz"/>
          <a:lstStyle>
            <a:lvl1pPr marL="0" indent="0" algn="ctr">
              <a:spcBef>
                <a:spcPts val="0"/>
              </a:spcBef>
              <a:buFontTx/>
              <a:buNone/>
              <a:defRPr sz="1800">
                <a:solidFill>
                  <a:schemeClr val="bg1"/>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5" name="TextBox 4"/>
          <p:cNvSpPr txBox="1"/>
          <p:nvPr userDrawn="1"/>
        </p:nvSpPr>
        <p:spPr>
          <a:xfrm>
            <a:off x="76200" y="4905375"/>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 2019 American Society for Health Care Engineering</a:t>
            </a:r>
          </a:p>
        </p:txBody>
      </p:sp>
      <p:sp>
        <p:nvSpPr>
          <p:cNvPr id="6" name="TextBox 5"/>
          <p:cNvSpPr txBox="1"/>
          <p:nvPr userDrawn="1"/>
        </p:nvSpPr>
        <p:spPr>
          <a:xfrm>
            <a:off x="2971800" y="3200400"/>
            <a:ext cx="5715000" cy="782638"/>
          </a:xfrm>
          <a:prstGeom prst="rect">
            <a:avLst/>
          </a:prstGeom>
          <a:noFill/>
        </p:spPr>
        <p:txBody>
          <a:bodyPr>
            <a:prstTxWarp prst="textNoShape">
              <a:avLst/>
            </a:prstTxWarp>
          </a:bodyPr>
          <a:lstStyle/>
          <a:p>
            <a:r>
              <a:rPr lang="en-US" sz="1400" dirty="0">
                <a:solidFill>
                  <a:srgbClr val="6F6F6F"/>
                </a:solidFill>
                <a:ea typeface="Arial" pitchFamily="127" charset="0"/>
                <a:cs typeface="Arial" pitchFamily="127" charset="0"/>
              </a:rPr>
              <a:t>© 2019 American Society for Health Care Engineering, </a:t>
            </a:r>
            <a:br>
              <a:rPr lang="en-US" sz="1400" dirty="0">
                <a:solidFill>
                  <a:srgbClr val="6F6F6F"/>
                </a:solidFill>
                <a:ea typeface="Arial" pitchFamily="127" charset="0"/>
                <a:cs typeface="Arial" pitchFamily="127" charset="0"/>
              </a:rPr>
            </a:br>
            <a:r>
              <a:rPr lang="en-US" sz="1400" dirty="0">
                <a:solidFill>
                  <a:srgbClr val="6F6F6F"/>
                </a:solidFill>
                <a:ea typeface="Arial" pitchFamily="127" charset="0"/>
                <a:cs typeface="Arial" pitchFamily="127" charset="0"/>
              </a:rPr>
              <a:t>a professional membership group of the American Hospital Association </a:t>
            </a:r>
          </a:p>
          <a:p>
            <a:r>
              <a:rPr lang="en-US" sz="1400" dirty="0">
                <a:solidFill>
                  <a:srgbClr val="6F6F6F"/>
                </a:solidFill>
                <a:ea typeface="Arial" pitchFamily="127" charset="0"/>
                <a:cs typeface="Arial" pitchFamily="127" charset="0"/>
              </a:rPr>
              <a:t>155 N. Wacker Drive, Suite 400 | Chicago, IL 60606</a:t>
            </a:r>
          </a:p>
          <a:p>
            <a:r>
              <a:rPr lang="en-US" sz="1400" dirty="0">
                <a:solidFill>
                  <a:srgbClr val="6F6F6F"/>
                </a:solidFill>
                <a:ea typeface="Arial" pitchFamily="127" charset="0"/>
                <a:cs typeface="Arial" pitchFamily="127" charset="0"/>
              </a:rPr>
              <a:t>ashe.org | ashe@aha.org | 312-422-3800</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6999" y="2343150"/>
            <a:ext cx="6477001" cy="1021556"/>
          </a:xfrm>
          <a:prstGeom prst="rect">
            <a:avLst/>
          </a:prstGeom>
        </p:spPr>
        <p:txBody>
          <a:bodyPr lIns="0" tIns="0" rIns="0" bIns="0" anchor="t"/>
          <a:lstStyle>
            <a:lvl1pPr algn="ctr">
              <a:defRPr sz="3800" b="0" cap="none"/>
            </a:lvl1pPr>
          </a:lstStyle>
          <a:p>
            <a:r>
              <a:rPr lang="en-US" dirty="0"/>
              <a:t>Presentation Title</a:t>
            </a:r>
          </a:p>
        </p:txBody>
      </p:sp>
      <p:sp>
        <p:nvSpPr>
          <p:cNvPr id="3" name="Text Placeholder 2"/>
          <p:cNvSpPr>
            <a:spLocks noGrp="1"/>
          </p:cNvSpPr>
          <p:nvPr>
            <p:ph type="body" idx="1" hasCustomPrompt="1"/>
          </p:nvPr>
        </p:nvSpPr>
        <p:spPr>
          <a:xfrm>
            <a:off x="2666999" y="3390901"/>
            <a:ext cx="6477001" cy="552449"/>
          </a:xfrm>
          <a:prstGeom prst="rect">
            <a:avLst/>
          </a:prstGeom>
        </p:spPr>
        <p:txBody>
          <a:bodyPr lIns="0" tIns="0" rIns="0" bIns="0" anchor="t"/>
          <a:lstStyle>
            <a:lvl1pPr marL="0" indent="0" algn="ctr">
              <a:buNone/>
              <a:defRPr sz="2000">
                <a:solidFill>
                  <a:srgbClr val="00529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Date</a:t>
            </a:r>
          </a:p>
        </p:txBody>
      </p:sp>
      <p:sp>
        <p:nvSpPr>
          <p:cNvPr id="4" name="TextBox 3"/>
          <p:cNvSpPr txBox="1"/>
          <p:nvPr userDrawn="1"/>
        </p:nvSpPr>
        <p:spPr>
          <a:xfrm>
            <a:off x="2892425" y="4362450"/>
            <a:ext cx="4343400" cy="782638"/>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 2019 American Society for Health Care Engineering, </a:t>
            </a:r>
            <a:br>
              <a:rPr lang="en-US" sz="800" dirty="0">
                <a:solidFill>
                  <a:srgbClr val="6F6F6F"/>
                </a:solidFill>
                <a:ea typeface="Arial" pitchFamily="127" charset="0"/>
                <a:cs typeface="Arial" pitchFamily="127" charset="0"/>
              </a:rPr>
            </a:br>
            <a:r>
              <a:rPr lang="en-US" sz="800" dirty="0">
                <a:solidFill>
                  <a:srgbClr val="6F6F6F"/>
                </a:solidFill>
                <a:ea typeface="Arial" pitchFamily="127" charset="0"/>
                <a:cs typeface="Arial" pitchFamily="127" charset="0"/>
              </a:rPr>
              <a:t>a professional membership group of the American Hospital Association </a:t>
            </a:r>
          </a:p>
          <a:p>
            <a:r>
              <a:rPr lang="en-US" sz="800" dirty="0">
                <a:solidFill>
                  <a:srgbClr val="6F6F6F"/>
                </a:solidFill>
                <a:ea typeface="Arial" pitchFamily="127" charset="0"/>
                <a:cs typeface="Arial" pitchFamily="127" charset="0"/>
              </a:rPr>
              <a:t>155 N. Wacker Drive, Suite 400 | Chicago, IL 60606</a:t>
            </a:r>
          </a:p>
          <a:p>
            <a:r>
              <a:rPr lang="en-US" sz="800" dirty="0">
                <a:solidFill>
                  <a:srgbClr val="6F6F6F"/>
                </a:solidFill>
                <a:ea typeface="Arial" pitchFamily="127" charset="0"/>
                <a:cs typeface="Arial" pitchFamily="127" charset="0"/>
              </a:rPr>
              <a:t>ashe.org | ashe@aha.org | 312-422-3800</a:t>
            </a:r>
          </a:p>
        </p:txBody>
      </p:sp>
    </p:spTree>
    <p:extLst>
      <p:ext uri="{BB962C8B-B14F-4D97-AF65-F5344CB8AC3E}">
        <p14:creationId xmlns:p14="http://schemas.microsoft.com/office/powerpoint/2010/main" val="3277953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50"/>
            <a:ext cx="8229600" cy="533400"/>
          </a:xfrm>
          <a:prstGeom prst="rect">
            <a:avLst/>
          </a:prstGeom>
        </p:spPr>
        <p:txBody>
          <a:bodyPr lIns="0" tIns="0" rIns="0" bIns="0" anchor="t"/>
          <a:lstStyle>
            <a:lvl1pPr algn="l">
              <a:defRPr sz="2400" b="0" cap="none" baseline="0">
                <a:solidFill>
                  <a:srgbClr val="00529B"/>
                </a:solidFill>
              </a:defRPr>
            </a:lvl1pPr>
          </a:lstStyle>
          <a:p>
            <a:r>
              <a:rPr lang="en-US" dirty="0"/>
              <a:t>Header</a:t>
            </a:r>
          </a:p>
        </p:txBody>
      </p:sp>
      <p:sp>
        <p:nvSpPr>
          <p:cNvPr id="9" name="Text Placeholder 8"/>
          <p:cNvSpPr>
            <a:spLocks noGrp="1"/>
          </p:cNvSpPr>
          <p:nvPr>
            <p:ph type="body" sz="quarter" idx="10" hasCustomPrompt="1"/>
          </p:nvPr>
        </p:nvSpPr>
        <p:spPr>
          <a:xfrm>
            <a:off x="457200" y="1047750"/>
            <a:ext cx="8229600" cy="2895600"/>
          </a:xfrm>
          <a:prstGeom prst="rect">
            <a:avLst/>
          </a:prstGeom>
        </p:spPr>
        <p:txBody>
          <a:bodyPr vert="horz" lIns="0" tIns="0" rIns="0" bIns="0"/>
          <a:lstStyle>
            <a:lvl1pPr marL="285750" indent="-285750">
              <a:spcBef>
                <a:spcPts val="0"/>
              </a:spcBef>
              <a:buFont typeface="Arial" panose="020B0604020202020204" pitchFamily="34" charset="0"/>
              <a:buChar char="•"/>
              <a:defRPr sz="1800">
                <a:solidFill>
                  <a:srgbClr val="00529B"/>
                </a:solidFill>
              </a:defRPr>
            </a:lvl1pPr>
          </a:lstStyle>
          <a:p>
            <a:pPr lvl="0"/>
            <a:r>
              <a:rPr lang="en-US" dirty="0"/>
              <a:t>Body copy</a:t>
            </a:r>
          </a:p>
        </p:txBody>
      </p:sp>
      <p:sp>
        <p:nvSpPr>
          <p:cNvPr id="4" name="TextBox 3"/>
          <p:cNvSpPr txBox="1"/>
          <p:nvPr userDrawn="1"/>
        </p:nvSpPr>
        <p:spPr>
          <a:xfrm>
            <a:off x="76200" y="4648200"/>
            <a:ext cx="3124200" cy="239713"/>
          </a:xfrm>
          <a:prstGeom prst="rect">
            <a:avLst/>
          </a:prstGeom>
          <a:noFill/>
        </p:spPr>
        <p:txBody>
          <a:bodyPr>
            <a:prstTxWarp prst="textNoShape">
              <a:avLst/>
            </a:prstTxWarp>
          </a:bodyPr>
          <a:lstStyle/>
          <a:p>
            <a:r>
              <a:rPr lang="en-US" sz="800" dirty="0">
                <a:solidFill>
                  <a:srgbClr val="6F6F6F"/>
                </a:solidFill>
                <a:ea typeface="Arial" pitchFamily="127" charset="0"/>
                <a:cs typeface="Arial" pitchFamily="127" charset="0"/>
              </a:rPr>
              <a:t>© 2019 American Society for Health</a:t>
            </a:r>
            <a:r>
              <a:rPr lang="en-US" sz="800" baseline="0" dirty="0">
                <a:solidFill>
                  <a:srgbClr val="6F6F6F"/>
                </a:solidFill>
                <a:ea typeface="Arial" pitchFamily="127" charset="0"/>
                <a:cs typeface="Arial" pitchFamily="127" charset="0"/>
              </a:rPr>
              <a:t> C</a:t>
            </a:r>
            <a:r>
              <a:rPr lang="en-US" sz="800" dirty="0">
                <a:solidFill>
                  <a:srgbClr val="6F6F6F"/>
                </a:solidFill>
                <a:ea typeface="Arial" pitchFamily="127" charset="0"/>
                <a:cs typeface="Arial" pitchFamily="127" charset="0"/>
              </a:rPr>
              <a:t>are Engineering</a:t>
            </a:r>
          </a:p>
        </p:txBody>
      </p:sp>
    </p:spTree>
    <p:extLst>
      <p:ext uri="{BB962C8B-B14F-4D97-AF65-F5344CB8AC3E}">
        <p14:creationId xmlns:p14="http://schemas.microsoft.com/office/powerpoint/2010/main" val="3194414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470210" y="2441188"/>
            <a:ext cx="4787590" cy="2057400"/>
          </a:xfrm>
          <a:prstGeom prst="rect">
            <a:avLst/>
          </a:prstGeom>
        </p:spPr>
        <p:txBody>
          <a:bodyPr/>
          <a:lstStyle>
            <a:lvl1pPr marL="0" indent="0">
              <a:buNone/>
              <a:defRPr baseline="0"/>
            </a:lvl1pPr>
          </a:lstStyle>
          <a:p>
            <a:pPr lvl="0"/>
            <a:r>
              <a:rPr lang="en-US" dirty="0"/>
              <a:t>Click to Add Photo</a:t>
            </a:r>
          </a:p>
        </p:txBody>
      </p:sp>
      <p:sp>
        <p:nvSpPr>
          <p:cNvPr id="5" name="Content Placeholder 3"/>
          <p:cNvSpPr>
            <a:spLocks noGrp="1"/>
          </p:cNvSpPr>
          <p:nvPr>
            <p:ph sz="quarter" idx="11" hasCustomPrompt="1"/>
          </p:nvPr>
        </p:nvSpPr>
        <p:spPr>
          <a:xfrm>
            <a:off x="5486400" y="1200150"/>
            <a:ext cx="3124200" cy="3276600"/>
          </a:xfrm>
          <a:prstGeom prst="rect">
            <a:avLst/>
          </a:prstGeom>
        </p:spPr>
        <p:txBody>
          <a:bodyPr/>
          <a:lstStyle>
            <a:lvl1pPr marL="0" indent="0">
              <a:buNone/>
              <a:defRPr/>
            </a:lvl1pPr>
          </a:lstStyle>
          <a:p>
            <a:pPr lvl="0"/>
            <a:r>
              <a:rPr lang="en-US" dirty="0"/>
              <a:t>Click to add photo</a:t>
            </a:r>
          </a:p>
        </p:txBody>
      </p:sp>
      <p:sp>
        <p:nvSpPr>
          <p:cNvPr id="7" name="Text Placeholder 6"/>
          <p:cNvSpPr>
            <a:spLocks noGrp="1"/>
          </p:cNvSpPr>
          <p:nvPr>
            <p:ph type="body" sz="quarter" idx="12" hasCustomPrompt="1"/>
          </p:nvPr>
        </p:nvSpPr>
        <p:spPr>
          <a:xfrm>
            <a:off x="457200" y="1047750"/>
            <a:ext cx="4800600" cy="685800"/>
          </a:xfrm>
          <a:prstGeom prst="rect">
            <a:avLst/>
          </a:prstGeom>
        </p:spPr>
        <p:txBody>
          <a:bodyPr/>
          <a:lstStyle>
            <a:lvl1pPr marL="0" indent="0">
              <a:buNone/>
              <a:defRPr baseline="0"/>
            </a:lvl1pPr>
          </a:lstStyle>
          <a:p>
            <a:pPr lvl="0"/>
            <a:r>
              <a:rPr lang="en-US" dirty="0"/>
              <a:t>Add title/name</a:t>
            </a:r>
          </a:p>
        </p:txBody>
      </p:sp>
      <p:sp>
        <p:nvSpPr>
          <p:cNvPr id="9" name="Text Placeholder 8"/>
          <p:cNvSpPr>
            <a:spLocks noGrp="1"/>
          </p:cNvSpPr>
          <p:nvPr>
            <p:ph type="body" sz="quarter" idx="13" hasCustomPrompt="1"/>
          </p:nvPr>
        </p:nvSpPr>
        <p:spPr>
          <a:xfrm>
            <a:off x="470210" y="1771650"/>
            <a:ext cx="3393688" cy="571500"/>
          </a:xfrm>
          <a:prstGeom prst="rect">
            <a:avLst/>
          </a:prstGeom>
        </p:spPr>
        <p:txBody>
          <a:bodyPr/>
          <a:lstStyle>
            <a:lvl3pPr marL="914400" indent="0">
              <a:buNone/>
              <a:defRPr/>
            </a:lvl3pPr>
            <a:lvl4pPr marL="1371600" indent="0">
              <a:buNone/>
              <a:defRPr/>
            </a:lvl4pPr>
            <a:lvl5pPr marL="1828800" indent="0">
              <a:buNone/>
              <a:defRPr/>
            </a:lvl5pPr>
          </a:lstStyle>
          <a:p>
            <a:pPr lvl="2"/>
            <a:r>
              <a:rPr lang="en-US" dirty="0"/>
              <a:t>Add Description</a:t>
            </a:r>
          </a:p>
        </p:txBody>
      </p:sp>
    </p:spTree>
    <p:extLst>
      <p:ext uri="{BB962C8B-B14F-4D97-AF65-F5344CB8AC3E}">
        <p14:creationId xmlns:p14="http://schemas.microsoft.com/office/powerpoint/2010/main" val="30590605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1.xml"/><Relationship Id="rId1" Type="http://schemas.openxmlformats.org/officeDocument/2006/relationships/slideLayout" Target="../slideLayouts/slideLayout14.xml"/><Relationship Id="rId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3.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9.xml"/><Relationship Id="rId1" Type="http://schemas.openxmlformats.org/officeDocument/2006/relationships/slideLayout" Target="../slideLayouts/slideLayout11.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27" descr="ASHE_PPTtemplate_AHAversion_Final_16-9_Divider"/>
          <p:cNvPicPr>
            <a:picLocks noChangeAspect="1" noChangeArrowheads="1"/>
          </p:cNvPicPr>
          <p:nvPr/>
        </p:nvPicPr>
        <p:blipFill>
          <a:blip r:embed="rId3"/>
          <a:srcRect/>
          <a:stretch>
            <a:fillRect/>
          </a:stretch>
        </p:blipFill>
        <p:spPr bwMode="auto">
          <a:xfrm>
            <a:off x="0" y="0"/>
            <a:ext cx="9144000" cy="514350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27" descr="ASHE_PPTtemplate_AHAversion_Final_16-9_Divider"/>
          <p:cNvPicPr>
            <a:picLocks noChangeAspect="1" noChangeArrowheads="1"/>
          </p:cNvPicPr>
          <p:nvPr/>
        </p:nvPicPr>
        <p:blipFill>
          <a:blip r:embed="rId4"/>
          <a:srcRect/>
          <a:stretch>
            <a:fillRect/>
          </a:stretch>
        </p:blipFill>
        <p:spPr bwMode="auto">
          <a:xfrm>
            <a:off x="0" y="0"/>
            <a:ext cx="9144000" cy="5143500"/>
          </a:xfrm>
          <a:prstGeom prst="rect">
            <a:avLst/>
          </a:prstGeom>
          <a:noFill/>
        </p:spPr>
      </p:pic>
    </p:spTree>
    <p:extLst>
      <p:ext uri="{BB962C8B-B14F-4D97-AF65-F5344CB8AC3E}">
        <p14:creationId xmlns:p14="http://schemas.microsoft.com/office/powerpoint/2010/main" val="3527331384"/>
      </p:ext>
    </p:extLst>
  </p:cSld>
  <p:clrMap bg1="lt1" tx1="dk1" bg2="lt2" tx2="dk2" accent1="accent1" accent2="accent2" accent3="accent3" accent4="accent4" accent5="accent5" accent6="accent6" hlink="hlink" folHlink="folHlink"/>
  <p:sldLayoutIdLst>
    <p:sldLayoutId id="2147483672" r:id="rId1"/>
    <p:sldLayoutId id="2147483675" r:id="rId2"/>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030" descr="ASHE_PPTtemplate_ASHEonlyversion_Final_16-9_Speaker"/>
          <p:cNvPicPr>
            <a:picLocks noChangeAspect="1" noChangeArrowheads="1"/>
          </p:cNvPicPr>
          <p:nvPr/>
        </p:nvPicPr>
        <p:blipFill>
          <a:blip r:embed="rId3"/>
          <a:srcRect/>
          <a:stretch>
            <a:fillRect/>
          </a:stretch>
        </p:blipFill>
        <p:spPr bwMode="auto">
          <a:xfrm>
            <a:off x="0" y="0"/>
            <a:ext cx="9145588" cy="5145088"/>
          </a:xfrm>
          <a:prstGeom prst="rect">
            <a:avLst/>
          </a:prstGeom>
          <a:noFill/>
        </p:spPr>
      </p:pic>
      <p:sp>
        <p:nvSpPr>
          <p:cNvPr id="2" name="Rectangle 1"/>
          <p:cNvSpPr/>
          <p:nvPr userDrawn="1"/>
        </p:nvSpPr>
        <p:spPr>
          <a:xfrm>
            <a:off x="7696200" y="4400550"/>
            <a:ext cx="1219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43800" y="4418683"/>
            <a:ext cx="1301750" cy="573334"/>
          </a:xfrm>
          <a:prstGeom prst="rect">
            <a:avLst/>
          </a:prstGeom>
        </p:spPr>
      </p:pic>
    </p:spTree>
    <p:extLst>
      <p:ext uri="{BB962C8B-B14F-4D97-AF65-F5344CB8AC3E}">
        <p14:creationId xmlns:p14="http://schemas.microsoft.com/office/powerpoint/2010/main" val="2927016228"/>
      </p:ext>
    </p:extLst>
  </p:cSld>
  <p:clrMap bg1="lt1" tx1="dk1" bg2="lt2" tx2="dk2" accent1="accent1" accent2="accent2" accent3="accent3" accent4="accent4" accent5="accent5" accent6="accent6" hlink="hlink" folHlink="folHlink"/>
  <p:sldLayoutIdLst>
    <p:sldLayoutId id="2147483674"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35" descr="ASHE_PPTtemplate_ASHEonlyversion_Final_16-9_Content"/>
          <p:cNvPicPr>
            <a:picLocks noChangeAspect="1" noChangeArrowheads="1"/>
          </p:cNvPicPr>
          <p:nvPr/>
        </p:nvPicPr>
        <p:blipFill>
          <a:blip r:embed="rId3"/>
          <a:srcRect/>
          <a:stretch>
            <a:fillRect/>
          </a:stretch>
        </p:blipFill>
        <p:spPr bwMode="auto">
          <a:xfrm>
            <a:off x="-1588" y="-1588"/>
            <a:ext cx="9145588" cy="5145088"/>
          </a:xfrm>
          <a:prstGeom prst="rect">
            <a:avLst/>
          </a:prstGeom>
          <a:noFill/>
        </p:spPr>
      </p:pic>
      <p:sp>
        <p:nvSpPr>
          <p:cNvPr id="2" name="Rectangle 1"/>
          <p:cNvSpPr/>
          <p:nvPr userDrawn="1"/>
        </p:nvSpPr>
        <p:spPr>
          <a:xfrm>
            <a:off x="7620000" y="4095750"/>
            <a:ext cx="1371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7450" y="4208216"/>
            <a:ext cx="1301750" cy="573334"/>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1027" descr="ASHE_PPTtemplate_AHAversion_Final_16-9_ContentNoLogo"/>
          <p:cNvPicPr>
            <a:picLocks noChangeAspect="1" noChangeArrowheads="1"/>
          </p:cNvPicPr>
          <p:nvPr/>
        </p:nvPicPr>
        <p:blipFill>
          <a:blip r:embed="rId3"/>
          <a:srcRect/>
          <a:stretch>
            <a:fillRect/>
          </a:stretch>
        </p:blipFill>
        <p:spPr bwMode="auto">
          <a:xfrm>
            <a:off x="0" y="0"/>
            <a:ext cx="9144000" cy="5143500"/>
          </a:xfrm>
          <a:prstGeom prst="rect">
            <a:avLst/>
          </a:prstGeom>
          <a:noFill/>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030" descr="ASHE_PPTtemplate_ASHEonlyversion_Final_16-9_Speaker"/>
          <p:cNvPicPr>
            <a:picLocks noChangeAspect="1" noChangeArrowheads="1"/>
          </p:cNvPicPr>
          <p:nvPr/>
        </p:nvPicPr>
        <p:blipFill>
          <a:blip r:embed="rId3"/>
          <a:srcRect/>
          <a:stretch>
            <a:fillRect/>
          </a:stretch>
        </p:blipFill>
        <p:spPr bwMode="auto">
          <a:xfrm>
            <a:off x="0" y="0"/>
            <a:ext cx="9145588" cy="5145088"/>
          </a:xfrm>
          <a:prstGeom prst="rect">
            <a:avLst/>
          </a:prstGeom>
          <a:noFill/>
        </p:spPr>
      </p:pic>
      <p:sp>
        <p:nvSpPr>
          <p:cNvPr id="2" name="Rectangle 1"/>
          <p:cNvSpPr/>
          <p:nvPr userDrawn="1"/>
        </p:nvSpPr>
        <p:spPr>
          <a:xfrm>
            <a:off x="7696200" y="4324350"/>
            <a:ext cx="1295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20000" y="4457572"/>
            <a:ext cx="1301750" cy="573334"/>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descr="ASHE_PPTtemplate_AHAversion_Final_16-9_SpeakerNoLogo"/>
          <p:cNvPicPr>
            <a:picLocks noChangeAspect="1" noChangeArrowheads="1"/>
          </p:cNvPicPr>
          <p:nvPr/>
        </p:nvPicPr>
        <p:blipFill>
          <a:blip r:embed="rId3"/>
          <a:srcRect/>
          <a:stretch>
            <a:fillRect/>
          </a:stretch>
        </p:blipFill>
        <p:spPr bwMode="auto">
          <a:xfrm>
            <a:off x="0" y="0"/>
            <a:ext cx="9144000" cy="5143500"/>
          </a:xfrm>
          <a:prstGeom prst="rect">
            <a:avLst/>
          </a:prstGeom>
          <a:noFill/>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descr="ASHE_PPTtemplate_ASHEonlyversion_Final_16-9_Closing"/>
          <p:cNvPicPr>
            <a:picLocks noChangeAspect="1" noChangeArrowheads="1"/>
          </p:cNvPicPr>
          <p:nvPr/>
        </p:nvPicPr>
        <p:blipFill>
          <a:blip r:embed="rId3"/>
          <a:srcRect/>
          <a:stretch>
            <a:fillRect/>
          </a:stretch>
        </p:blipFill>
        <p:spPr bwMode="auto">
          <a:xfrm>
            <a:off x="0" y="0"/>
            <a:ext cx="9145588" cy="5145088"/>
          </a:xfrm>
          <a:prstGeom prst="rect">
            <a:avLst/>
          </a:prstGeom>
          <a:noFill/>
        </p:spPr>
      </p:pic>
      <p:sp>
        <p:nvSpPr>
          <p:cNvPr id="2" name="Rectangle 1"/>
          <p:cNvSpPr/>
          <p:nvPr userDrawn="1"/>
        </p:nvSpPr>
        <p:spPr>
          <a:xfrm>
            <a:off x="7696200" y="4324350"/>
            <a:ext cx="1219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650" y="4420041"/>
            <a:ext cx="1301750" cy="57333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7" descr="ASHE_PPTtemplate_ASHEonlyversion_Final_16-9_Cover"/>
          <p:cNvPicPr>
            <a:picLocks noChangeAspect="1" noChangeArrowheads="1"/>
          </p:cNvPicPr>
          <p:nvPr/>
        </p:nvPicPr>
        <p:blipFill>
          <a:blip r:embed="rId3"/>
          <a:srcRect/>
          <a:stretch>
            <a:fillRect/>
          </a:stretch>
        </p:blipFill>
        <p:spPr bwMode="auto">
          <a:xfrm>
            <a:off x="0" y="0"/>
            <a:ext cx="9145588" cy="5145088"/>
          </a:xfrm>
          <a:prstGeom prst="rect">
            <a:avLst/>
          </a:prstGeom>
          <a:noFill/>
        </p:spPr>
      </p:pic>
      <p:sp>
        <p:nvSpPr>
          <p:cNvPr id="2" name="Rectangle 1"/>
          <p:cNvSpPr/>
          <p:nvPr userDrawn="1"/>
        </p:nvSpPr>
        <p:spPr>
          <a:xfrm>
            <a:off x="4114800" y="819150"/>
            <a:ext cx="3124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800" dirty="0">
              <a:solidFill>
                <a:schemeClr val="bg1"/>
              </a:solidFill>
              <a:ea typeface="Arial" pitchFamily="127" charset="0"/>
              <a:cs typeface="Arial" pitchFamily="127" charset="0"/>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14800" y="742950"/>
            <a:ext cx="3465583" cy="1252731"/>
          </a:xfrm>
          <a:prstGeom prst="rect">
            <a:avLst/>
          </a:prstGeom>
        </p:spPr>
      </p:pic>
    </p:spTree>
    <p:extLst>
      <p:ext uri="{BB962C8B-B14F-4D97-AF65-F5344CB8AC3E}">
        <p14:creationId xmlns:p14="http://schemas.microsoft.com/office/powerpoint/2010/main" val="4073080829"/>
      </p:ext>
    </p:extLst>
  </p:cSld>
  <p:clrMap bg1="lt1" tx1="dk1" bg2="lt2" tx2="dk2" accent1="accent1" accent2="accent2" accent3="accent3" accent4="accent4" accent5="accent5" accent6="accent6" hlink="hlink" folHlink="folHlink"/>
  <p:sldLayoutIdLst>
    <p:sldLayoutId id="2147483663" r:id="rId1"/>
  </p:sldLayoutIdLst>
  <p:txStyles>
    <p:titleStyle>
      <a:lvl1pPr algn="l" rtl="0" eaLnBrk="1" fontAlgn="base" hangingPunct="1">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eaLnBrk="1" fontAlgn="base" hangingPunct="1">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eaLnBrk="1" fontAlgn="base" hangingPunct="1">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eaLnBrk="1" fontAlgn="base" hangingPunct="1">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eaLnBrk="1" fontAlgn="base" hangingPunct="1">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eaLnBrk="1" fontAlgn="base" hangingPunct="1">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1027" descr="ASHE_PPTtemplate_AHAversion_Final_16-9_ContentNoLogo"/>
          <p:cNvPicPr>
            <a:picLocks noChangeAspect="1" noChangeArrowheads="1"/>
          </p:cNvPicPr>
          <p:nvPr/>
        </p:nvPicPr>
        <p:blipFill>
          <a:blip r:embed="rId5"/>
          <a:srcRect/>
          <a:stretch>
            <a:fillRect/>
          </a:stretch>
        </p:blipFill>
        <p:spPr bwMode="auto">
          <a:xfrm>
            <a:off x="0" y="0"/>
            <a:ext cx="9144000" cy="5143500"/>
          </a:xfrm>
          <a:prstGeom prst="rect">
            <a:avLst/>
          </a:prstGeom>
          <a:noFill/>
        </p:spPr>
      </p:pic>
    </p:spTree>
    <p:extLst>
      <p:ext uri="{BB962C8B-B14F-4D97-AF65-F5344CB8AC3E}">
        <p14:creationId xmlns:p14="http://schemas.microsoft.com/office/powerpoint/2010/main" val="32712801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6" r:id="rId3"/>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35" descr="ASHE_PPTtemplate_ASHEonlyversion_Final_16-9_Content"/>
          <p:cNvPicPr>
            <a:picLocks noChangeAspect="1" noChangeArrowheads="1"/>
          </p:cNvPicPr>
          <p:nvPr/>
        </p:nvPicPr>
        <p:blipFill>
          <a:blip r:embed="rId3"/>
          <a:srcRect/>
          <a:stretch>
            <a:fillRect/>
          </a:stretch>
        </p:blipFill>
        <p:spPr bwMode="auto">
          <a:xfrm>
            <a:off x="0" y="0"/>
            <a:ext cx="9145588" cy="5145088"/>
          </a:xfrm>
          <a:prstGeom prst="rect">
            <a:avLst/>
          </a:prstGeom>
          <a:noFill/>
        </p:spPr>
      </p:pic>
      <p:sp>
        <p:nvSpPr>
          <p:cNvPr id="2" name="Rectangle 1"/>
          <p:cNvSpPr/>
          <p:nvPr userDrawn="1"/>
        </p:nvSpPr>
        <p:spPr>
          <a:xfrm>
            <a:off x="7696200" y="4095750"/>
            <a:ext cx="1219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7450" y="4208216"/>
            <a:ext cx="1301750" cy="573334"/>
          </a:xfrm>
          <a:prstGeom prst="rect">
            <a:avLst/>
          </a:prstGeom>
        </p:spPr>
      </p:pic>
    </p:spTree>
    <p:extLst>
      <p:ext uri="{BB962C8B-B14F-4D97-AF65-F5344CB8AC3E}">
        <p14:creationId xmlns:p14="http://schemas.microsoft.com/office/powerpoint/2010/main" val="1527750017"/>
      </p:ext>
    </p:extLst>
  </p:cSld>
  <p:clrMap bg1="lt1" tx1="dk1" bg2="lt2" tx2="dk2" accent1="accent1" accent2="accent2" accent3="accent3" accent4="accent4" accent5="accent5" accent6="accent6" hlink="hlink" folHlink="folHlink"/>
  <p:sldLayoutIdLst>
    <p:sldLayoutId id="2147483670"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cid:image002.png@01D43A07.ABE12C70" TargetMode="Externa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4.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tmp"/><Relationship Id="rId5" Type="http://schemas.openxmlformats.org/officeDocument/2006/relationships/image" Target="../media/image27.PNG"/><Relationship Id="rId4" Type="http://schemas.openxmlformats.org/officeDocument/2006/relationships/hyperlink" Target="http://www.energytocare.com/pdfs/energy-to-care-toolkitit.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43400" y="2647950"/>
            <a:ext cx="3505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2644986" y="2462477"/>
            <a:ext cx="6477001" cy="1021556"/>
          </a:xfrm>
        </p:spPr>
        <p:txBody>
          <a:bodyPr/>
          <a:lstStyle/>
          <a:p>
            <a:r>
              <a:rPr lang="en-US" sz="3200" dirty="0"/>
              <a:t>Improving Patient Care through Energy to Care</a:t>
            </a:r>
            <a:endParaRPr lang="en-US" sz="3200"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3551347"/>
            <a:ext cx="1662522" cy="69209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486150"/>
            <a:ext cx="1877876" cy="822487"/>
          </a:xfrm>
          <a:prstGeom prst="rect">
            <a:avLst/>
          </a:prstGeom>
        </p:spPr>
      </p:pic>
    </p:spTree>
    <p:extLst>
      <p:ext uri="{BB962C8B-B14F-4D97-AF65-F5344CB8AC3E}">
        <p14:creationId xmlns:p14="http://schemas.microsoft.com/office/powerpoint/2010/main" val="2942346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 Total Program Savings</a:t>
            </a:r>
          </a:p>
        </p:txBody>
      </p:sp>
      <p:sp>
        <p:nvSpPr>
          <p:cNvPr id="3" name="Text Placeholder 2"/>
          <p:cNvSpPr>
            <a:spLocks noGrp="1"/>
          </p:cNvSpPr>
          <p:nvPr>
            <p:ph type="body" sz="quarter" idx="11"/>
          </p:nvPr>
        </p:nvSpPr>
        <p:spPr>
          <a:xfrm>
            <a:off x="457200" y="742950"/>
            <a:ext cx="8229600" cy="2743200"/>
          </a:xfrm>
        </p:spPr>
        <p:txBody>
          <a:bodyPr/>
          <a:lstStyle/>
          <a:p>
            <a:pPr marL="0" indent="0">
              <a:buNone/>
            </a:pPr>
            <a:r>
              <a:rPr lang="en-US" sz="2000" dirty="0"/>
              <a:t>Since 2010, hospitals and health care facilities participating in ASHE's Energy to Care program have put </a:t>
            </a:r>
            <a:r>
              <a:rPr lang="en-US" sz="2000" b="1" dirty="0"/>
              <a:t>more than </a:t>
            </a:r>
            <a:r>
              <a:rPr lang="en-US" sz="2000" b="1" i="1" dirty="0"/>
              <a:t>$395 million dollars</a:t>
            </a:r>
            <a:r>
              <a:rPr lang="en-US" sz="2000" b="1" dirty="0"/>
              <a:t> in energy savings back into patient care. </a:t>
            </a:r>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201552"/>
            <a:ext cx="2327549" cy="1551298"/>
          </a:xfrm>
          <a:prstGeom prst="rect">
            <a:avLst/>
          </a:prstGeom>
        </p:spPr>
      </p:pic>
      <p:pic>
        <p:nvPicPr>
          <p:cNvPr id="4" name="Picture 3" descr="cid:image002.png@01D43A07.ABE12C7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200400" y="2038350"/>
            <a:ext cx="5430318" cy="2209800"/>
          </a:xfrm>
          <a:prstGeom prst="rect">
            <a:avLst/>
          </a:prstGeom>
          <a:noFill/>
          <a:ln>
            <a:noFill/>
          </a:ln>
        </p:spPr>
      </p:pic>
      <p:pic>
        <p:nvPicPr>
          <p:cNvPr id="7" name="Picture 6"/>
          <p:cNvPicPr>
            <a:picLocks noChangeAspect="1"/>
          </p:cNvPicPr>
          <p:nvPr/>
        </p:nvPicPr>
        <p:blipFill>
          <a:blip r:embed="rId6"/>
          <a:stretch>
            <a:fillRect/>
          </a:stretch>
        </p:blipFill>
        <p:spPr>
          <a:xfrm>
            <a:off x="609601" y="4019550"/>
            <a:ext cx="1190398" cy="552450"/>
          </a:xfrm>
          <a:prstGeom prst="rect">
            <a:avLst/>
          </a:prstGeom>
        </p:spPr>
      </p:pic>
    </p:spTree>
    <p:extLst>
      <p:ext uri="{BB962C8B-B14F-4D97-AF65-F5344CB8AC3E}">
        <p14:creationId xmlns:p14="http://schemas.microsoft.com/office/powerpoint/2010/main" val="4140582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Energy to Care Product Line – Bringing Value</a:t>
            </a:r>
          </a:p>
        </p:txBody>
      </p:sp>
      <p:sp>
        <p:nvSpPr>
          <p:cNvPr id="3" name="Text Placeholder 2"/>
          <p:cNvSpPr>
            <a:spLocks noGrp="1"/>
          </p:cNvSpPr>
          <p:nvPr>
            <p:ph type="body" sz="quarter" idx="11"/>
          </p:nvPr>
        </p:nvSpPr>
        <p:spPr>
          <a:xfrm>
            <a:off x="61964" y="1038698"/>
            <a:ext cx="2209800" cy="3285649"/>
          </a:xfrm>
          <a:ln w="12700">
            <a:solidFill>
              <a:srgbClr val="00529B"/>
            </a:solidFill>
          </a:ln>
        </p:spPr>
        <p:txBody>
          <a:bodyPr/>
          <a:lstStyle/>
          <a:p>
            <a:pPr marL="0" indent="0">
              <a:buNone/>
            </a:pPr>
            <a:r>
              <a:rPr lang="en-US" sz="2000" dirty="0"/>
              <a:t>1. Dashboard Tool</a:t>
            </a:r>
          </a:p>
          <a:p>
            <a:endParaRPr lang="en-US" dirty="0"/>
          </a:p>
          <a:p>
            <a:endParaRPr lang="en-US" dirty="0"/>
          </a:p>
          <a:p>
            <a:endParaRPr lang="en-US" dirty="0"/>
          </a:p>
        </p:txBody>
      </p:sp>
      <p:sp>
        <p:nvSpPr>
          <p:cNvPr id="11" name="Text Placeholder 2"/>
          <p:cNvSpPr txBox="1">
            <a:spLocks/>
          </p:cNvSpPr>
          <p:nvPr/>
        </p:nvSpPr>
        <p:spPr>
          <a:xfrm>
            <a:off x="4590823" y="1038697"/>
            <a:ext cx="2209800" cy="3272789"/>
          </a:xfrm>
          <a:prstGeom prst="rect">
            <a:avLst/>
          </a:prstGeom>
          <a:ln w="12700">
            <a:solidFill>
              <a:srgbClr val="00529B"/>
            </a:solidFill>
          </a:ln>
        </p:spPr>
        <p:txBody>
          <a:bodyPr vert="horz"/>
          <a:lstStyle>
            <a:lvl1pPr marL="2286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1pPr>
            <a:lvl2pPr marL="4572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2pPr>
            <a:lvl3pPr marL="6858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3pPr>
            <a:lvl4pPr marL="9144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4pPr>
            <a:lvl5pPr marL="11430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5pPr>
            <a:lvl6pPr marL="1371600" indent="-228600" algn="l" defTabSz="914400" rtl="0" eaLnBrk="1" latinLnBrk="0" hangingPunct="1">
              <a:spcBef>
                <a:spcPct val="20000"/>
              </a:spcBef>
              <a:buFont typeface="Arial" panose="020B0604020202020204" pitchFamily="34" charset="0"/>
              <a:buChar char="•"/>
              <a:defRPr sz="1800" kern="1200" baseline="0">
                <a:solidFill>
                  <a:srgbClr val="00529B"/>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a:buNone/>
              <a:tabLst/>
              <a:defRPr/>
            </a:pPr>
            <a:r>
              <a:rPr kumimoji="0" lang="en-US" sz="20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rPr>
              <a:t>3. Treasure Hunt Program</a:t>
            </a:r>
          </a:p>
          <a:p>
            <a:pPr marL="228600" marR="0" lvl="0" indent="-228600" algn="l" defTabSz="914400" rtl="0" eaLnBrk="1" fontAlgn="base" latinLnBrk="0" hangingPunct="1">
              <a:lnSpc>
                <a:spcPct val="100000"/>
              </a:lnSpc>
              <a:spcBef>
                <a:spcPts val="0"/>
              </a:spcBef>
              <a:spcAft>
                <a:spcPct val="0"/>
              </a:spcAft>
              <a:buClrTx/>
              <a:buSzTx/>
              <a:buFont typeface="Arial"/>
              <a:buChar char="•"/>
              <a:tabLst/>
              <a:defRPr/>
            </a:pPr>
            <a:endParaRPr kumimoji="0" lang="en-US" sz="18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endParaRPr>
          </a:p>
          <a:p>
            <a:pPr marL="228600" marR="0" lvl="0" indent="-228600" algn="l" defTabSz="914400" rtl="0" eaLnBrk="1" fontAlgn="base" latinLnBrk="0" hangingPunct="1">
              <a:lnSpc>
                <a:spcPct val="100000"/>
              </a:lnSpc>
              <a:spcBef>
                <a:spcPts val="0"/>
              </a:spcBef>
              <a:spcAft>
                <a:spcPct val="0"/>
              </a:spcAft>
              <a:buClrTx/>
              <a:buSzTx/>
              <a:buFont typeface="Arial"/>
              <a:buChar char="•"/>
              <a:tabLst/>
              <a:defRPr/>
            </a:pPr>
            <a:endParaRPr kumimoji="0" lang="en-US" sz="18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endParaRPr>
          </a:p>
          <a:p>
            <a:pPr marL="228600" marR="0" lvl="0" indent="-228600" algn="l" defTabSz="914400" rtl="0" eaLnBrk="1" fontAlgn="base" latinLnBrk="0" hangingPunct="1">
              <a:lnSpc>
                <a:spcPct val="100000"/>
              </a:lnSpc>
              <a:spcBef>
                <a:spcPts val="0"/>
              </a:spcBef>
              <a:spcAft>
                <a:spcPct val="0"/>
              </a:spcAft>
              <a:buClrTx/>
              <a:buSzTx/>
              <a:buFont typeface="Arial"/>
              <a:buChar char="•"/>
              <a:tabLst/>
              <a:defRPr/>
            </a:pPr>
            <a:endParaRPr kumimoji="0" lang="en-US" sz="18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endParaRPr>
          </a:p>
        </p:txBody>
      </p:sp>
      <p:sp>
        <p:nvSpPr>
          <p:cNvPr id="12" name="Text Placeholder 2"/>
          <p:cNvSpPr txBox="1">
            <a:spLocks/>
          </p:cNvSpPr>
          <p:nvPr/>
        </p:nvSpPr>
        <p:spPr>
          <a:xfrm>
            <a:off x="2326445" y="1038697"/>
            <a:ext cx="2209800" cy="3285650"/>
          </a:xfrm>
          <a:prstGeom prst="rect">
            <a:avLst/>
          </a:prstGeom>
          <a:ln w="12700">
            <a:solidFill>
              <a:srgbClr val="00529B"/>
            </a:solidFill>
          </a:ln>
        </p:spPr>
        <p:txBody>
          <a:bodyPr vert="horz"/>
          <a:lstStyle>
            <a:lvl1pPr marL="2286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1pPr>
            <a:lvl2pPr marL="4572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2pPr>
            <a:lvl3pPr marL="6858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3pPr>
            <a:lvl4pPr marL="9144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4pPr>
            <a:lvl5pPr marL="11430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5pPr>
            <a:lvl6pPr marL="1371600" indent="-228600" algn="l" defTabSz="914400" rtl="0" eaLnBrk="1" latinLnBrk="0" hangingPunct="1">
              <a:spcBef>
                <a:spcPct val="20000"/>
              </a:spcBef>
              <a:buFont typeface="Arial" panose="020B0604020202020204" pitchFamily="34" charset="0"/>
              <a:buChar char="•"/>
              <a:defRPr sz="1800" kern="1200" baseline="0">
                <a:solidFill>
                  <a:srgbClr val="00529B"/>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a:buNone/>
              <a:tabLst/>
              <a:defRPr/>
            </a:pPr>
            <a:r>
              <a:rPr kumimoji="0" lang="en-US" sz="20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rPr>
              <a:t>2. Education</a:t>
            </a:r>
          </a:p>
          <a:p>
            <a:pPr marL="228600" marR="0" lvl="0" indent="-228600" algn="l" defTabSz="914400" rtl="0" eaLnBrk="1" fontAlgn="base" latinLnBrk="0" hangingPunct="1">
              <a:lnSpc>
                <a:spcPct val="100000"/>
              </a:lnSpc>
              <a:spcBef>
                <a:spcPts val="0"/>
              </a:spcBef>
              <a:spcAft>
                <a:spcPct val="0"/>
              </a:spcAft>
              <a:buClrTx/>
              <a:buSzTx/>
              <a:buFont typeface="Arial"/>
              <a:buChar char="•"/>
              <a:tabLst/>
              <a:defRPr/>
            </a:pPr>
            <a:endParaRPr kumimoji="0" lang="en-US" sz="18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endParaRPr>
          </a:p>
          <a:p>
            <a:pPr marL="228600" marR="0" lvl="0" indent="-228600" algn="l" defTabSz="914400" rtl="0" eaLnBrk="1" fontAlgn="base" latinLnBrk="0" hangingPunct="1">
              <a:lnSpc>
                <a:spcPct val="100000"/>
              </a:lnSpc>
              <a:spcBef>
                <a:spcPts val="0"/>
              </a:spcBef>
              <a:spcAft>
                <a:spcPct val="0"/>
              </a:spcAft>
              <a:buClrTx/>
              <a:buSzTx/>
              <a:buFont typeface="Arial"/>
              <a:buChar char="•"/>
              <a:tabLst/>
              <a:defRPr/>
            </a:pPr>
            <a:endParaRPr kumimoji="0" lang="en-US" sz="18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endParaRPr>
          </a:p>
          <a:p>
            <a:pPr marL="228600" marR="0" lvl="0" indent="-228600" algn="l" defTabSz="914400" rtl="0" eaLnBrk="1" fontAlgn="base" latinLnBrk="0" hangingPunct="1">
              <a:lnSpc>
                <a:spcPct val="100000"/>
              </a:lnSpc>
              <a:spcBef>
                <a:spcPts val="0"/>
              </a:spcBef>
              <a:spcAft>
                <a:spcPct val="0"/>
              </a:spcAft>
              <a:buClrTx/>
              <a:buSzTx/>
              <a:buFont typeface="Arial"/>
              <a:buChar char="•"/>
              <a:tabLst/>
              <a:defRPr/>
            </a:pPr>
            <a:endParaRPr kumimoji="0" lang="en-US" sz="18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endParaRPr>
          </a:p>
        </p:txBody>
      </p:sp>
      <p:sp>
        <p:nvSpPr>
          <p:cNvPr id="13" name="Text Placeholder 2"/>
          <p:cNvSpPr txBox="1">
            <a:spLocks/>
          </p:cNvSpPr>
          <p:nvPr/>
        </p:nvSpPr>
        <p:spPr>
          <a:xfrm>
            <a:off x="6855201" y="1038700"/>
            <a:ext cx="2209800" cy="3285647"/>
          </a:xfrm>
          <a:prstGeom prst="rect">
            <a:avLst/>
          </a:prstGeom>
          <a:ln w="12700">
            <a:solidFill>
              <a:srgbClr val="00529B"/>
            </a:solidFill>
          </a:ln>
        </p:spPr>
        <p:txBody>
          <a:bodyPr vert="horz"/>
          <a:lstStyle>
            <a:lvl1pPr marL="2286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1pPr>
            <a:lvl2pPr marL="4572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2pPr>
            <a:lvl3pPr marL="6858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3pPr>
            <a:lvl4pPr marL="9144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4pPr>
            <a:lvl5pPr marL="11430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5pPr>
            <a:lvl6pPr marL="1371600" indent="-228600" algn="l" defTabSz="914400" rtl="0" eaLnBrk="1" latinLnBrk="0" hangingPunct="1">
              <a:spcBef>
                <a:spcPct val="20000"/>
              </a:spcBef>
              <a:buFont typeface="Arial" panose="020B0604020202020204" pitchFamily="34" charset="0"/>
              <a:buChar char="•"/>
              <a:defRPr sz="1800" kern="1200" baseline="0">
                <a:solidFill>
                  <a:srgbClr val="00529B"/>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a:buNone/>
              <a:tabLst/>
              <a:defRPr/>
            </a:pPr>
            <a:r>
              <a:rPr kumimoji="0" lang="en-US" sz="20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rPr>
              <a:t>4. Awards and Challenges</a:t>
            </a:r>
          </a:p>
          <a:p>
            <a:pPr marL="0" marR="0" lvl="0" indent="0" algn="l" defTabSz="914400" rtl="0" eaLnBrk="1" fontAlgn="base" latinLnBrk="0" hangingPunct="1">
              <a:lnSpc>
                <a:spcPct val="100000"/>
              </a:lnSpc>
              <a:spcBef>
                <a:spcPts val="0"/>
              </a:spcBef>
              <a:spcAft>
                <a:spcPct val="0"/>
              </a:spcAft>
              <a:buClrTx/>
              <a:buSzTx/>
              <a:buFont typeface="Arial"/>
              <a:buNone/>
              <a:tabLst/>
              <a:defRPr/>
            </a:pPr>
            <a:endParaRPr kumimoji="0" lang="en-US" sz="18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endParaRPr>
          </a:p>
          <a:p>
            <a:pPr marL="228600" marR="0" lvl="0" indent="-228600" algn="l" defTabSz="914400" rtl="0" eaLnBrk="1" fontAlgn="base" latinLnBrk="0" hangingPunct="1">
              <a:lnSpc>
                <a:spcPct val="100000"/>
              </a:lnSpc>
              <a:spcBef>
                <a:spcPts val="0"/>
              </a:spcBef>
              <a:spcAft>
                <a:spcPct val="0"/>
              </a:spcAft>
              <a:buClrTx/>
              <a:buSzTx/>
              <a:buFont typeface="Arial"/>
              <a:buChar char="•"/>
              <a:tabLst/>
              <a:defRPr/>
            </a:pPr>
            <a:endParaRPr kumimoji="0" lang="en-US" sz="18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endParaRPr>
          </a:p>
          <a:p>
            <a:pPr marL="228600" marR="0" lvl="0" indent="-228600" algn="l" defTabSz="914400" rtl="0" eaLnBrk="1" fontAlgn="base" latinLnBrk="0" hangingPunct="1">
              <a:lnSpc>
                <a:spcPct val="100000"/>
              </a:lnSpc>
              <a:spcBef>
                <a:spcPts val="0"/>
              </a:spcBef>
              <a:spcAft>
                <a:spcPct val="0"/>
              </a:spcAft>
              <a:buClrTx/>
              <a:buSzTx/>
              <a:buFont typeface="Arial"/>
              <a:buChar char="•"/>
              <a:tabLst/>
              <a:defRPr/>
            </a:pPr>
            <a:endParaRPr kumimoji="0" lang="en-US" sz="1800" b="0" i="0" u="none" strike="noStrike" kern="1200" cap="none" spc="0" normalizeH="0" baseline="0" noProof="0" dirty="0">
              <a:ln>
                <a:noFill/>
              </a:ln>
              <a:solidFill>
                <a:srgbClr val="00529B"/>
              </a:solidFill>
              <a:effectLst/>
              <a:uLnTx/>
              <a:uFillTx/>
              <a:latin typeface="Arial" panose="020B0604020202020204" pitchFamily="34" charset="0"/>
              <a:ea typeface="ＭＳ Ｐゴシック" pitchFamily="127" charset="-128"/>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66" y="1809750"/>
            <a:ext cx="1787199" cy="1191158"/>
          </a:xfrm>
          <a:prstGeom prst="rect">
            <a:avLst/>
          </a:prstGeom>
        </p:spPr>
      </p:pic>
      <p:sp>
        <p:nvSpPr>
          <p:cNvPr id="4" name="Rectangle 3"/>
          <p:cNvSpPr/>
          <p:nvPr/>
        </p:nvSpPr>
        <p:spPr>
          <a:xfrm>
            <a:off x="52439" y="3022690"/>
            <a:ext cx="2172514" cy="132343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92D050"/>
                </a:solidFill>
                <a:effectLst/>
                <a:uLnTx/>
                <a:uFillTx/>
                <a:latin typeface="Arial" pitchFamily="127" charset="0"/>
                <a:ea typeface="ＭＳ Ｐゴシック" pitchFamily="127" charset="-128"/>
              </a:rPr>
              <a:t>You Can’t Manage What you Don’t Measure!</a:t>
            </a:r>
          </a:p>
        </p:txBody>
      </p:sp>
      <p:pic>
        <p:nvPicPr>
          <p:cNvPr id="15" name="Picture 14"/>
          <p:cNvPicPr>
            <a:picLocks noChangeAspect="1"/>
          </p:cNvPicPr>
          <p:nvPr/>
        </p:nvPicPr>
        <p:blipFill>
          <a:blip r:embed="rId4"/>
          <a:stretch>
            <a:fillRect/>
          </a:stretch>
        </p:blipFill>
        <p:spPr>
          <a:xfrm>
            <a:off x="2461973" y="1463495"/>
            <a:ext cx="1638777" cy="1192055"/>
          </a:xfrm>
          <a:prstGeom prst="rect">
            <a:avLst/>
          </a:prstGeom>
        </p:spPr>
      </p:pic>
      <p:pic>
        <p:nvPicPr>
          <p:cNvPr id="16" name="Picture 15"/>
          <p:cNvPicPr>
            <a:picLocks noChangeAspect="1"/>
          </p:cNvPicPr>
          <p:nvPr/>
        </p:nvPicPr>
        <p:blipFill>
          <a:blip r:embed="rId5"/>
          <a:stretch>
            <a:fillRect/>
          </a:stretch>
        </p:blipFill>
        <p:spPr>
          <a:xfrm>
            <a:off x="2917091" y="2661480"/>
            <a:ext cx="1578651" cy="484910"/>
          </a:xfrm>
          <a:prstGeom prst="rect">
            <a:avLst/>
          </a:prstGeom>
        </p:spPr>
      </p:pic>
      <p:pic>
        <p:nvPicPr>
          <p:cNvPr id="17" name="Picture 16" descr="ASHE_Indiana_Regional.pdf - Adobe Acrobat Pro DC"/>
          <p:cNvPicPr>
            <a:picLocks noChangeAspect="1"/>
          </p:cNvPicPr>
          <p:nvPr/>
        </p:nvPicPr>
        <p:blipFill rotWithShape="1">
          <a:blip r:embed="rId6" cstate="print">
            <a:extLst>
              <a:ext uri="{28A0092B-C50C-407E-A947-70E740481C1C}">
                <a14:useLocalDpi xmlns:a14="http://schemas.microsoft.com/office/drawing/2010/main" val="0"/>
              </a:ext>
            </a:extLst>
          </a:blip>
          <a:srcRect l="26970" t="16248" r="43182" b="11382"/>
          <a:stretch/>
        </p:blipFill>
        <p:spPr>
          <a:xfrm rot="21167251">
            <a:off x="2631348" y="3152138"/>
            <a:ext cx="766237" cy="997664"/>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1298" y="2217679"/>
            <a:ext cx="1972780" cy="1317741"/>
          </a:xfrm>
          <a:prstGeom prst="rect">
            <a:avLst/>
          </a:prstGeom>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l="11443" t="15926"/>
          <a:stretch/>
        </p:blipFill>
        <p:spPr>
          <a:xfrm>
            <a:off x="6891098" y="1856508"/>
            <a:ext cx="1567102" cy="992840"/>
          </a:xfrm>
          <a:prstGeom prst="rect">
            <a:avLst/>
          </a:prstGeom>
        </p:spPr>
      </p:pic>
      <p:pic>
        <p:nvPicPr>
          <p:cNvPr id="21" name="Picture 20"/>
          <p:cNvPicPr>
            <a:picLocks noChangeAspect="1"/>
          </p:cNvPicPr>
          <p:nvPr/>
        </p:nvPicPr>
        <p:blipFill>
          <a:blip r:embed="rId9"/>
          <a:stretch>
            <a:fillRect/>
          </a:stretch>
        </p:blipFill>
        <p:spPr>
          <a:xfrm>
            <a:off x="7772400" y="2849348"/>
            <a:ext cx="1143000" cy="926224"/>
          </a:xfrm>
          <a:prstGeom prst="rect">
            <a:avLst/>
          </a:prstGeom>
        </p:spPr>
      </p:pic>
      <p:pic>
        <p:nvPicPr>
          <p:cNvPr id="19" name="Picture 18"/>
          <p:cNvPicPr>
            <a:picLocks noChangeAspect="1"/>
          </p:cNvPicPr>
          <p:nvPr/>
        </p:nvPicPr>
        <p:blipFill>
          <a:blip r:embed="rId10"/>
          <a:stretch>
            <a:fillRect/>
          </a:stretch>
        </p:blipFill>
        <p:spPr>
          <a:xfrm>
            <a:off x="6899565" y="3628533"/>
            <a:ext cx="1190398" cy="552450"/>
          </a:xfrm>
          <a:prstGeom prst="rect">
            <a:avLst/>
          </a:prstGeom>
        </p:spPr>
      </p:pic>
    </p:spTree>
    <p:extLst>
      <p:ext uri="{BB962C8B-B14F-4D97-AF65-F5344CB8AC3E}">
        <p14:creationId xmlns:p14="http://schemas.microsoft.com/office/powerpoint/2010/main" val="467168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Energy to Care Dashboard Tool</a:t>
            </a:r>
          </a:p>
        </p:txBody>
      </p:sp>
      <p:sp>
        <p:nvSpPr>
          <p:cNvPr id="7" name="Rectangle 6"/>
          <p:cNvSpPr/>
          <p:nvPr/>
        </p:nvSpPr>
        <p:spPr>
          <a:xfrm>
            <a:off x="890668" y="925700"/>
            <a:ext cx="1371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84698" y="1088970"/>
            <a:ext cx="1371600" cy="646331"/>
          </a:xfrm>
          <a:prstGeom prst="rect">
            <a:avLst/>
          </a:prstGeom>
          <a:noFill/>
        </p:spPr>
        <p:txBody>
          <a:bodyPr wrap="square" rtlCol="0">
            <a:spAutoFit/>
          </a:bodyPr>
          <a:lstStyle/>
          <a:p>
            <a:r>
              <a:rPr lang="en-US" sz="900" dirty="0"/>
              <a:t>FM inputs building and utility data in </a:t>
            </a:r>
            <a:r>
              <a:rPr lang="en-US" sz="900" b="1" dirty="0">
                <a:solidFill>
                  <a:srgbClr val="FF0000"/>
                </a:solidFill>
              </a:rPr>
              <a:t>Energy Star Portfolio Manager</a:t>
            </a:r>
          </a:p>
        </p:txBody>
      </p:sp>
      <p:sp>
        <p:nvSpPr>
          <p:cNvPr id="9" name="Rectangle 8"/>
          <p:cNvSpPr/>
          <p:nvPr/>
        </p:nvSpPr>
        <p:spPr>
          <a:xfrm>
            <a:off x="3014298" y="934273"/>
            <a:ext cx="1371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065339" y="1236042"/>
            <a:ext cx="1371600" cy="369332"/>
          </a:xfrm>
          <a:prstGeom prst="rect">
            <a:avLst/>
          </a:prstGeom>
          <a:noFill/>
        </p:spPr>
        <p:txBody>
          <a:bodyPr wrap="square" rtlCol="0">
            <a:spAutoFit/>
          </a:bodyPr>
          <a:lstStyle/>
          <a:p>
            <a:r>
              <a:rPr lang="en-US" sz="900" dirty="0"/>
              <a:t>FM Shares Data with ASHE</a:t>
            </a:r>
          </a:p>
        </p:txBody>
      </p:sp>
      <p:sp>
        <p:nvSpPr>
          <p:cNvPr id="11" name="Rectangle 10"/>
          <p:cNvSpPr/>
          <p:nvPr/>
        </p:nvSpPr>
        <p:spPr>
          <a:xfrm>
            <a:off x="5044855" y="934273"/>
            <a:ext cx="1371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098361" y="1267892"/>
            <a:ext cx="1371600" cy="369332"/>
          </a:xfrm>
          <a:prstGeom prst="rect">
            <a:avLst/>
          </a:prstGeom>
          <a:noFill/>
        </p:spPr>
        <p:txBody>
          <a:bodyPr wrap="square" rtlCol="0">
            <a:spAutoFit/>
          </a:bodyPr>
          <a:lstStyle/>
          <a:p>
            <a:r>
              <a:rPr lang="en-US" sz="900" dirty="0"/>
              <a:t>FM Shares Data with Lucid Building OS</a:t>
            </a:r>
          </a:p>
        </p:txBody>
      </p:sp>
      <p:sp>
        <p:nvSpPr>
          <p:cNvPr id="13" name="Rectangle 12"/>
          <p:cNvSpPr/>
          <p:nvPr/>
        </p:nvSpPr>
        <p:spPr>
          <a:xfrm>
            <a:off x="7031490" y="944209"/>
            <a:ext cx="1371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7030728" y="1222578"/>
            <a:ext cx="1371600" cy="507831"/>
          </a:xfrm>
          <a:prstGeom prst="rect">
            <a:avLst/>
          </a:prstGeom>
          <a:noFill/>
        </p:spPr>
        <p:txBody>
          <a:bodyPr wrap="square" rtlCol="0">
            <a:spAutoFit/>
          </a:bodyPr>
          <a:lstStyle/>
          <a:p>
            <a:r>
              <a:rPr lang="en-US" sz="900" dirty="0"/>
              <a:t>ASHE buildings free dashboard in Building OS</a:t>
            </a:r>
          </a:p>
        </p:txBody>
      </p:sp>
      <p:pic>
        <p:nvPicPr>
          <p:cNvPr id="15" name="Picture 14"/>
          <p:cNvPicPr>
            <a:picLocks noChangeAspect="1"/>
          </p:cNvPicPr>
          <p:nvPr/>
        </p:nvPicPr>
        <p:blipFill>
          <a:blip r:embed="rId3"/>
          <a:stretch>
            <a:fillRect/>
          </a:stretch>
        </p:blipFill>
        <p:spPr>
          <a:xfrm>
            <a:off x="1927802" y="2119227"/>
            <a:ext cx="4071690" cy="2020828"/>
          </a:xfrm>
          <a:prstGeom prst="rect">
            <a:avLst/>
          </a:prstGeom>
        </p:spPr>
      </p:pic>
      <p:cxnSp>
        <p:nvCxnSpPr>
          <p:cNvPr id="17" name="Straight Arrow Connector 16"/>
          <p:cNvCxnSpPr/>
          <p:nvPr/>
        </p:nvCxnSpPr>
        <p:spPr>
          <a:xfrm>
            <a:off x="2263030" y="1407703"/>
            <a:ext cx="744148" cy="8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999492" y="1996874"/>
            <a:ext cx="1710304" cy="574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11553" y="1407703"/>
            <a:ext cx="633302" cy="8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428199" y="1407703"/>
            <a:ext cx="590024" cy="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a:stretch>
            <a:fillRect/>
          </a:stretch>
        </p:blipFill>
        <p:spPr>
          <a:xfrm>
            <a:off x="191703" y="3982502"/>
            <a:ext cx="1190398" cy="552450"/>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9984" y="3371093"/>
            <a:ext cx="1752600" cy="768962"/>
          </a:xfrm>
          <a:prstGeom prst="rect">
            <a:avLst/>
          </a:prstGeom>
        </p:spPr>
      </p:pic>
      <p:sp>
        <p:nvSpPr>
          <p:cNvPr id="23" name="TextBox 22"/>
          <p:cNvSpPr txBox="1"/>
          <p:nvPr/>
        </p:nvSpPr>
        <p:spPr>
          <a:xfrm>
            <a:off x="6323300" y="2857743"/>
            <a:ext cx="2294969" cy="44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3F3F3F"/>
                </a:solidFill>
                <a:effectLst/>
                <a:uLnTx/>
                <a:uFillTx/>
                <a:latin typeface="Arial" pitchFamily="127" charset="0"/>
                <a:ea typeface="ＭＳ Ｐゴシック" pitchFamily="127" charset="-128"/>
              </a:rPr>
              <a:t>Special thanks to the Energy to Care Diamond Sponsor!</a:t>
            </a:r>
            <a:endParaRPr kumimoji="0" lang="en-US" sz="1100" b="1" i="0" u="none" strike="noStrike" kern="1200" cap="none" spc="0" normalizeH="0" baseline="0" noProof="0" dirty="0">
              <a:ln>
                <a:noFill/>
              </a:ln>
              <a:solidFill>
                <a:srgbClr val="3F3F3F"/>
              </a:solidFill>
              <a:effectLst/>
              <a:uLnTx/>
              <a:uFillTx/>
              <a:latin typeface="Arial" pitchFamily="127" charset="0"/>
              <a:ea typeface="ＭＳ Ｐゴシック" pitchFamily="127" charset="-128"/>
              <a:sym typeface="Helvetica Light"/>
            </a:endParaRPr>
          </a:p>
        </p:txBody>
      </p:sp>
    </p:spTree>
    <p:extLst>
      <p:ext uri="{BB962C8B-B14F-4D97-AF65-F5344CB8AC3E}">
        <p14:creationId xmlns:p14="http://schemas.microsoft.com/office/powerpoint/2010/main" val="3879867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TO CARE - CONFIDENTIALITY</a:t>
            </a:r>
          </a:p>
        </p:txBody>
      </p:sp>
      <p:sp>
        <p:nvSpPr>
          <p:cNvPr id="5" name="Text Placeholder 4"/>
          <p:cNvSpPr>
            <a:spLocks noGrp="1"/>
          </p:cNvSpPr>
          <p:nvPr>
            <p:ph type="body" sz="quarter" idx="11"/>
          </p:nvPr>
        </p:nvSpPr>
        <p:spPr/>
        <p:txBody>
          <a:bodyPr/>
          <a:lstStyle/>
          <a:p>
            <a:pPr marL="0" indent="0">
              <a:buNone/>
            </a:pPr>
            <a:r>
              <a:rPr lang="en-US" sz="2400" dirty="0"/>
              <a:t>Data confidentiality appears to be a common concern among hospitals considering whether to participate in Energy to Care or not.</a:t>
            </a:r>
          </a:p>
          <a:p>
            <a:endParaRPr lang="en-US" sz="2400" dirty="0"/>
          </a:p>
          <a:p>
            <a:pPr marL="0" indent="0">
              <a:buNone/>
            </a:pPr>
            <a:r>
              <a:rPr lang="en-US" sz="2400" b="1" dirty="0"/>
              <a:t>Data </a:t>
            </a:r>
            <a:r>
              <a:rPr lang="en-US" sz="2400" b="1" i="1" u="sng" dirty="0"/>
              <a:t>will not </a:t>
            </a:r>
            <a:r>
              <a:rPr lang="en-US" sz="2400" b="1" dirty="0"/>
              <a:t>be distributed or shared with any other entity without the express written consent of the participating healthcare system.</a:t>
            </a:r>
          </a:p>
          <a:p>
            <a:endParaRPr lang="en-US" dirty="0"/>
          </a:p>
        </p:txBody>
      </p:sp>
      <p:pic>
        <p:nvPicPr>
          <p:cNvPr id="6" name="Picture 5"/>
          <p:cNvPicPr>
            <a:picLocks noChangeAspect="1"/>
          </p:cNvPicPr>
          <p:nvPr/>
        </p:nvPicPr>
        <p:blipFill>
          <a:blip r:embed="rId3"/>
          <a:stretch>
            <a:fillRect/>
          </a:stretch>
        </p:blipFill>
        <p:spPr>
          <a:xfrm>
            <a:off x="609601" y="4019550"/>
            <a:ext cx="1190398" cy="552450"/>
          </a:xfrm>
          <a:prstGeom prst="rect">
            <a:avLst/>
          </a:prstGeom>
        </p:spPr>
      </p:pic>
    </p:spTree>
    <p:extLst>
      <p:ext uri="{BB962C8B-B14F-4D97-AF65-F5344CB8AC3E}">
        <p14:creationId xmlns:p14="http://schemas.microsoft.com/office/powerpoint/2010/main" val="1879825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087"/>
                </a:solidFill>
              </a:rPr>
              <a:t>2. Energy to Care – Educational Resources</a:t>
            </a:r>
          </a:p>
        </p:txBody>
      </p:sp>
      <p:pic>
        <p:nvPicPr>
          <p:cNvPr id="5" name="Picture 4"/>
          <p:cNvPicPr>
            <a:picLocks noChangeAspect="1"/>
          </p:cNvPicPr>
          <p:nvPr/>
        </p:nvPicPr>
        <p:blipFill>
          <a:blip r:embed="rId3"/>
          <a:stretch>
            <a:fillRect/>
          </a:stretch>
        </p:blipFill>
        <p:spPr>
          <a:xfrm>
            <a:off x="1115872" y="1985417"/>
            <a:ext cx="3126325" cy="2274105"/>
          </a:xfrm>
          <a:prstGeom prst="rect">
            <a:avLst/>
          </a:prstGeom>
        </p:spPr>
      </p:pic>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750" y="541085"/>
            <a:ext cx="2146825" cy="2782806"/>
          </a:xfrm>
          <a:prstGeom prst="rect">
            <a:avLst/>
          </a:prstGeom>
        </p:spPr>
      </p:pic>
      <p:pic>
        <p:nvPicPr>
          <p:cNvPr id="9" name="Picture 8" descr="ASHE_Indiana_Regional.pdf - Adobe Acrobat Pro DC"/>
          <p:cNvPicPr>
            <a:picLocks noChangeAspect="1"/>
          </p:cNvPicPr>
          <p:nvPr/>
        </p:nvPicPr>
        <p:blipFill rotWithShape="1">
          <a:blip r:embed="rId6" cstate="print">
            <a:extLst>
              <a:ext uri="{28A0092B-C50C-407E-A947-70E740481C1C}">
                <a14:useLocalDpi xmlns:a14="http://schemas.microsoft.com/office/drawing/2010/main" val="0"/>
              </a:ext>
            </a:extLst>
          </a:blip>
          <a:srcRect l="26970" t="16248" r="43182" b="11382"/>
          <a:stretch/>
        </p:blipFill>
        <p:spPr>
          <a:xfrm rot="21167251">
            <a:off x="4286001" y="810892"/>
            <a:ext cx="2361873" cy="307523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stretch>
            <a:fillRect/>
          </a:stretch>
        </p:blipFill>
        <p:spPr>
          <a:xfrm>
            <a:off x="3914363" y="3750512"/>
            <a:ext cx="3105150" cy="971550"/>
          </a:xfrm>
          <a:prstGeom prst="rect">
            <a:avLst/>
          </a:prstGeom>
        </p:spPr>
      </p:pic>
      <p:pic>
        <p:nvPicPr>
          <p:cNvPr id="7" name="Picture 6"/>
          <p:cNvPicPr>
            <a:picLocks noChangeAspect="1"/>
          </p:cNvPicPr>
          <p:nvPr/>
        </p:nvPicPr>
        <p:blipFill>
          <a:blip r:embed="rId8"/>
          <a:stretch>
            <a:fillRect/>
          </a:stretch>
        </p:blipFill>
        <p:spPr>
          <a:xfrm>
            <a:off x="648145" y="819150"/>
            <a:ext cx="3624532" cy="1113338"/>
          </a:xfrm>
          <a:prstGeom prst="rect">
            <a:avLst/>
          </a:prstGeom>
        </p:spPr>
      </p:pic>
    </p:spTree>
    <p:extLst>
      <p:ext uri="{BB962C8B-B14F-4D97-AF65-F5344CB8AC3E}">
        <p14:creationId xmlns:p14="http://schemas.microsoft.com/office/powerpoint/2010/main" val="822405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39B"/>
                </a:solidFill>
              </a:rPr>
              <a:t>3. Energy to Care Treasure Hunt</a:t>
            </a:r>
          </a:p>
        </p:txBody>
      </p:sp>
      <p:sp>
        <p:nvSpPr>
          <p:cNvPr id="7" name="Text Placeholder 6"/>
          <p:cNvSpPr>
            <a:spLocks noGrp="1"/>
          </p:cNvSpPr>
          <p:nvPr>
            <p:ph type="body" sz="quarter" idx="11"/>
          </p:nvPr>
        </p:nvSpPr>
        <p:spPr>
          <a:xfrm>
            <a:off x="952500" y="2258301"/>
            <a:ext cx="3886200" cy="2302736"/>
          </a:xfrm>
        </p:spPr>
        <p:txBody>
          <a:bodyPr/>
          <a:lstStyle/>
          <a:p>
            <a:pPr marL="0" indent="0">
              <a:spcAft>
                <a:spcPts val="900"/>
              </a:spcAft>
              <a:buNone/>
            </a:pPr>
            <a:r>
              <a:rPr lang="en-US" dirty="0">
                <a:solidFill>
                  <a:srgbClr val="00539B"/>
                </a:solidFill>
              </a:rPr>
              <a:t>Participants learn to identify low cost/no cost measures for efficiency as well as Capitol Measures.</a:t>
            </a:r>
          </a:p>
          <a:p>
            <a:pPr marL="0" indent="0">
              <a:buNone/>
            </a:pPr>
            <a:r>
              <a:rPr lang="en-US" dirty="0">
                <a:solidFill>
                  <a:srgbClr val="00539B"/>
                </a:solidFill>
              </a:rPr>
              <a:t>Treasure Hunts result in a culture change geared toward efficiency. </a:t>
            </a:r>
          </a:p>
          <a:p>
            <a:pPr marL="0" indent="0">
              <a:buNone/>
            </a:pPr>
            <a:endParaRPr lang="en-US" dirty="0">
              <a:solidFill>
                <a:srgbClr val="00539B"/>
              </a:solidFill>
            </a:endParaRPr>
          </a:p>
          <a:p>
            <a:pPr marL="0" indent="0">
              <a:buNone/>
            </a:pPr>
            <a:r>
              <a:rPr lang="en-US" dirty="0">
                <a:solidFill>
                  <a:srgbClr val="00539B"/>
                </a:solidFill>
              </a:rPr>
              <a:t>Engage layers of personnel</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462525"/>
            <a:ext cx="3529502" cy="2357572"/>
          </a:xfrm>
          <a:prstGeom prst="rect">
            <a:avLst/>
          </a:prstGeom>
        </p:spPr>
      </p:pic>
      <p:pic>
        <p:nvPicPr>
          <p:cNvPr id="6" name="Picture 5"/>
          <p:cNvPicPr>
            <a:picLocks noChangeAspect="1"/>
          </p:cNvPicPr>
          <p:nvPr/>
        </p:nvPicPr>
        <p:blipFill>
          <a:blip r:embed="rId4"/>
          <a:stretch>
            <a:fillRect/>
          </a:stretch>
        </p:blipFill>
        <p:spPr>
          <a:xfrm>
            <a:off x="533400" y="827237"/>
            <a:ext cx="4724400" cy="1270577"/>
          </a:xfrm>
          <a:prstGeom prst="rect">
            <a:avLst/>
          </a:prstGeom>
        </p:spPr>
      </p:pic>
      <p:pic>
        <p:nvPicPr>
          <p:cNvPr id="8" name="Picture 7"/>
          <p:cNvPicPr>
            <a:picLocks noChangeAspect="1"/>
          </p:cNvPicPr>
          <p:nvPr/>
        </p:nvPicPr>
        <p:blipFill>
          <a:blip r:embed="rId5"/>
          <a:stretch>
            <a:fillRect/>
          </a:stretch>
        </p:blipFill>
        <p:spPr>
          <a:xfrm>
            <a:off x="6748231" y="4339647"/>
            <a:ext cx="1190398" cy="552450"/>
          </a:xfrm>
          <a:prstGeom prst="rect">
            <a:avLst/>
          </a:prstGeom>
        </p:spPr>
      </p:pic>
    </p:spTree>
    <p:extLst>
      <p:ext uri="{BB962C8B-B14F-4D97-AF65-F5344CB8AC3E}">
        <p14:creationId xmlns:p14="http://schemas.microsoft.com/office/powerpoint/2010/main" val="1440361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81C88-1BEF-4C83-BB1A-FF9E22C26608}"/>
              </a:ext>
            </a:extLst>
          </p:cNvPr>
          <p:cNvSpPr>
            <a:spLocks noGrp="1"/>
          </p:cNvSpPr>
          <p:nvPr>
            <p:ph type="title"/>
          </p:nvPr>
        </p:nvSpPr>
        <p:spPr>
          <a:xfrm>
            <a:off x="574289" y="971550"/>
            <a:ext cx="8229600" cy="533400"/>
          </a:xfrm>
        </p:spPr>
        <p:txBody>
          <a:bodyPr vert="horz" lIns="91440" tIns="45720" rIns="91440" bIns="45720" rtlCol="0" anchor="ctr">
            <a:normAutofit fontScale="90000"/>
          </a:bodyPr>
          <a:lstStyle/>
          <a:p>
            <a:pPr>
              <a:lnSpc>
                <a:spcPct val="90000"/>
              </a:lnSpc>
            </a:pPr>
            <a:r>
              <a:rPr lang="en-US" sz="4100" kern="1200" dirty="0">
                <a:solidFill>
                  <a:schemeClr val="accent1"/>
                </a:solidFill>
                <a:latin typeface="+mj-lt"/>
                <a:ea typeface="+mj-ea"/>
                <a:cs typeface="+mj-cs"/>
              </a:rPr>
              <a:t>Key Learning Objectives</a:t>
            </a:r>
          </a:p>
        </p:txBody>
      </p:sp>
      <p:sp>
        <p:nvSpPr>
          <p:cNvPr id="3" name="Text Placeholder 2">
            <a:extLst>
              <a:ext uri="{FF2B5EF4-FFF2-40B4-BE49-F238E27FC236}">
                <a16:creationId xmlns:a16="http://schemas.microsoft.com/office/drawing/2014/main" id="{77990ABC-5366-47AB-BCB9-0DED0C2F9B3D}"/>
              </a:ext>
            </a:extLst>
          </p:cNvPr>
          <p:cNvSpPr>
            <a:spLocks noGrp="1"/>
          </p:cNvSpPr>
          <p:nvPr>
            <p:ph type="body" sz="quarter" idx="4294967295"/>
          </p:nvPr>
        </p:nvSpPr>
        <p:spPr>
          <a:xfrm>
            <a:off x="574289" y="779462"/>
            <a:ext cx="8382000" cy="3773488"/>
          </a:xfrm>
          <a:prstGeom prst="rect">
            <a:avLst/>
          </a:prstGeom>
        </p:spPr>
        <p:txBody>
          <a:bodyPr vert="horz" lIns="91440" tIns="45720" rIns="91440" bIns="45720" rtlCol="0" anchor="ctr">
            <a:noAutofit/>
          </a:bodyPr>
          <a:lstStyle/>
          <a:p>
            <a:pPr>
              <a:lnSpc>
                <a:spcPct val="90000"/>
              </a:lnSpc>
              <a:spcAft>
                <a:spcPts val="600"/>
              </a:spcAft>
              <a:buFont typeface="Arial" panose="020B0604020202020204" pitchFamily="34" charset="0"/>
              <a:buChar char="•"/>
            </a:pPr>
            <a:r>
              <a:rPr lang="en-US" sz="1600" dirty="0">
                <a:solidFill>
                  <a:srgbClr val="00529B"/>
                </a:solidFill>
                <a:latin typeface="+mn-lt"/>
                <a:ea typeface="+mn-ea"/>
                <a:cs typeface="+mn-cs"/>
              </a:rPr>
              <a:t>Adopt a culture of continuous improvement to reduce energy consumption and cost</a:t>
            </a:r>
          </a:p>
          <a:p>
            <a:pPr>
              <a:lnSpc>
                <a:spcPct val="90000"/>
              </a:lnSpc>
              <a:spcAft>
                <a:spcPts val="600"/>
              </a:spcAft>
              <a:buFont typeface="Arial" panose="020B0604020202020204" pitchFamily="34" charset="0"/>
              <a:buChar char="•"/>
            </a:pPr>
            <a:r>
              <a:rPr lang="en-US" sz="1600" dirty="0">
                <a:solidFill>
                  <a:srgbClr val="00529B"/>
                </a:solidFill>
                <a:latin typeface="+mn-lt"/>
                <a:ea typeface="+mn-ea"/>
                <a:cs typeface="+mn-cs"/>
              </a:rPr>
              <a:t>Identify no- and low-cost energy savings opportunities</a:t>
            </a:r>
          </a:p>
          <a:p>
            <a:pPr>
              <a:lnSpc>
                <a:spcPct val="90000"/>
              </a:lnSpc>
              <a:spcAft>
                <a:spcPts val="600"/>
              </a:spcAft>
              <a:buFont typeface="Arial" panose="020B0604020202020204" pitchFamily="34" charset="0"/>
              <a:buChar char="•"/>
            </a:pPr>
            <a:r>
              <a:rPr lang="en-US" sz="1600" dirty="0">
                <a:solidFill>
                  <a:srgbClr val="00529B"/>
                </a:solidFill>
                <a:latin typeface="+mn-lt"/>
                <a:ea typeface="+mn-ea"/>
                <a:cs typeface="+mn-cs"/>
              </a:rPr>
              <a:t>Engage and train hospital staff from all departments</a:t>
            </a:r>
          </a:p>
          <a:p>
            <a:pPr>
              <a:lnSpc>
                <a:spcPct val="90000"/>
              </a:lnSpc>
              <a:spcAft>
                <a:spcPts val="600"/>
              </a:spcAft>
              <a:buFont typeface="Arial" panose="020B0604020202020204" pitchFamily="34" charset="0"/>
              <a:buChar char="•"/>
            </a:pPr>
            <a:r>
              <a:rPr lang="en-US" sz="1600" dirty="0">
                <a:solidFill>
                  <a:srgbClr val="00529B"/>
                </a:solidFill>
                <a:latin typeface="+mn-lt"/>
                <a:ea typeface="+mn-ea"/>
                <a:cs typeface="+mn-cs"/>
              </a:rPr>
              <a:t>Create facility action plans</a:t>
            </a:r>
          </a:p>
          <a:p>
            <a:pPr>
              <a:lnSpc>
                <a:spcPct val="90000"/>
              </a:lnSpc>
              <a:spcAft>
                <a:spcPts val="600"/>
              </a:spcAft>
              <a:buFont typeface="Arial" panose="020B0604020202020204" pitchFamily="34" charset="0"/>
              <a:buChar char="•"/>
            </a:pPr>
            <a:r>
              <a:rPr lang="en-US" sz="1600" dirty="0">
                <a:solidFill>
                  <a:srgbClr val="00529B"/>
                </a:solidFill>
                <a:latin typeface="+mn-lt"/>
                <a:ea typeface="+mn-ea"/>
                <a:cs typeface="+mn-cs"/>
              </a:rPr>
              <a:t>Establish and assign project implementation responsibilities</a:t>
            </a:r>
          </a:p>
          <a:p>
            <a:pPr>
              <a:lnSpc>
                <a:spcPct val="90000"/>
              </a:lnSpc>
              <a:spcAft>
                <a:spcPts val="600"/>
              </a:spcAft>
              <a:buFont typeface="Arial" panose="020B0604020202020204" pitchFamily="34" charset="0"/>
              <a:buChar char="•"/>
            </a:pPr>
            <a:endParaRPr lang="en-US" sz="1600" dirty="0">
              <a:solidFill>
                <a:schemeClr val="tx1"/>
              </a:solidFill>
              <a:latin typeface="+mn-lt"/>
              <a:ea typeface="+mn-ea"/>
              <a:cs typeface="+mn-cs"/>
            </a:endParaRPr>
          </a:p>
        </p:txBody>
      </p:sp>
      <p:pic>
        <p:nvPicPr>
          <p:cNvPr id="5" name="Picture 4"/>
          <p:cNvPicPr>
            <a:picLocks noChangeAspect="1"/>
          </p:cNvPicPr>
          <p:nvPr/>
        </p:nvPicPr>
        <p:blipFill>
          <a:blip r:embed="rId3"/>
          <a:stretch>
            <a:fillRect/>
          </a:stretch>
        </p:blipFill>
        <p:spPr>
          <a:xfrm>
            <a:off x="609601" y="4019550"/>
            <a:ext cx="1190398" cy="552450"/>
          </a:xfrm>
          <a:prstGeom prst="rect">
            <a:avLst/>
          </a:prstGeom>
        </p:spPr>
      </p:pic>
      <p:sp>
        <p:nvSpPr>
          <p:cNvPr id="6" name="Title 1"/>
          <p:cNvSpPr txBox="1">
            <a:spLocks/>
          </p:cNvSpPr>
          <p:nvPr/>
        </p:nvSpPr>
        <p:spPr>
          <a:xfrm>
            <a:off x="457200" y="133350"/>
            <a:ext cx="8229600" cy="533400"/>
          </a:xfrm>
          <a:prstGeom prst="rect">
            <a:avLst/>
          </a:prstGeom>
        </p:spPr>
        <p:txBody>
          <a:bodyPr lIns="0" tIns="0" rIns="0" bIns="0" anchor="t">
            <a:normAutofit/>
          </a:bodyPr>
          <a:lstStyle>
            <a:lvl1pPr algn="l" rtl="0" fontAlgn="base">
              <a:spcBef>
                <a:spcPct val="0"/>
              </a:spcBef>
              <a:spcAft>
                <a:spcPct val="0"/>
              </a:spcAft>
              <a:defRPr sz="2400" b="0" kern="1200" cap="none" baseline="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a:lstStyle>
          <a:p>
            <a:r>
              <a:rPr lang="en-US">
                <a:solidFill>
                  <a:srgbClr val="00539B"/>
                </a:solidFill>
              </a:rPr>
              <a:t>3. Energy to Care Treasure Hunt</a:t>
            </a:r>
            <a:endParaRPr lang="en-US" dirty="0">
              <a:solidFill>
                <a:srgbClr val="00539B"/>
              </a:solidFill>
            </a:endParaRPr>
          </a:p>
        </p:txBody>
      </p:sp>
    </p:spTree>
    <p:extLst>
      <p:ext uri="{BB962C8B-B14F-4D97-AF65-F5344CB8AC3E}">
        <p14:creationId xmlns:p14="http://schemas.microsoft.com/office/powerpoint/2010/main" val="2865926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cs typeface="Arial" panose="020B0604020202020204" pitchFamily="34" charset="0"/>
              </a:rPr>
              <a:t>4. Energy to Care Awards Program</a:t>
            </a:r>
            <a:endParaRPr lang="en-US" dirty="0"/>
          </a:p>
        </p:txBody>
      </p:sp>
      <p:sp>
        <p:nvSpPr>
          <p:cNvPr id="4" name="Text Placeholder 2"/>
          <p:cNvSpPr>
            <a:spLocks noGrp="1"/>
          </p:cNvSpPr>
          <p:nvPr>
            <p:ph type="body" sz="quarter" idx="10"/>
          </p:nvPr>
        </p:nvSpPr>
        <p:spPr>
          <a:xfrm>
            <a:off x="500023" y="895350"/>
            <a:ext cx="8382000" cy="3505200"/>
          </a:xfrm>
        </p:spPr>
        <p:txBody>
          <a:bodyPr/>
          <a:lstStyle/>
          <a:p>
            <a:pPr marL="0" indent="0">
              <a:buNone/>
            </a:pPr>
            <a:r>
              <a:rPr lang="en-US" sz="2000" dirty="0"/>
              <a:t>The </a:t>
            </a:r>
            <a:r>
              <a:rPr lang="en-US" sz="2000" b="1" dirty="0"/>
              <a:t>Energy to Care Awards </a:t>
            </a:r>
            <a:r>
              <a:rPr lang="en-US" sz="2000" dirty="0"/>
              <a:t>honor health care facilities that reduce energy consumption by 10% in a single year or by 15% over two years. The program also recognizes previous award winners that reduce energy consumption by 5%. </a:t>
            </a:r>
          </a:p>
          <a:p>
            <a:pPr marL="0" indent="0">
              <a:buNone/>
            </a:pPr>
            <a:endParaRPr lang="en-US" sz="2000" dirty="0"/>
          </a:p>
          <a:p>
            <a:pPr marL="0" indent="0">
              <a:buNone/>
            </a:pPr>
            <a:r>
              <a:rPr lang="en-US" sz="2000" dirty="0"/>
              <a:t>The </a:t>
            </a:r>
            <a:r>
              <a:rPr lang="en-US" sz="2000" b="1" dirty="0"/>
              <a:t>Energy Champion Award </a:t>
            </a:r>
            <a:r>
              <a:rPr lang="en-US" sz="2000" dirty="0"/>
              <a:t>is given out once per year to honor a single facility that has demonstrated outstanding leadership in energy efficiency.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325737"/>
            <a:ext cx="2057400" cy="132088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3283940"/>
            <a:ext cx="2743200" cy="1404481"/>
          </a:xfrm>
          <a:prstGeom prst="rect">
            <a:avLst/>
          </a:prstGeom>
        </p:spPr>
      </p:pic>
    </p:spTree>
    <p:extLst>
      <p:ext uri="{BB962C8B-B14F-4D97-AF65-F5344CB8AC3E}">
        <p14:creationId xmlns:p14="http://schemas.microsoft.com/office/powerpoint/2010/main" val="942012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57200" y="892496"/>
            <a:ext cx="8229600" cy="685800"/>
          </a:xfrm>
        </p:spPr>
        <p:txBody>
          <a:bodyPr/>
          <a:lstStyle/>
          <a:p>
            <a:r>
              <a:rPr lang="en-US" dirty="0"/>
              <a:t>NCHEA Participants in 2018 Chapter Challenge:</a:t>
            </a:r>
          </a:p>
          <a:p>
            <a:endParaRPr lang="en-US" dirty="0"/>
          </a:p>
          <a:p>
            <a:r>
              <a:rPr lang="en-US" dirty="0"/>
              <a:t>Atrium Health</a:t>
            </a:r>
          </a:p>
          <a:p>
            <a:r>
              <a:rPr lang="en-US" dirty="0"/>
              <a:t>First Health</a:t>
            </a:r>
          </a:p>
          <a:p>
            <a:r>
              <a:rPr lang="en-US" dirty="0"/>
              <a:t>Novant Health</a:t>
            </a:r>
          </a:p>
          <a:p>
            <a:r>
              <a:rPr lang="en-US" dirty="0"/>
              <a:t>Southeastern Health</a:t>
            </a:r>
          </a:p>
          <a:p>
            <a:r>
              <a:rPr lang="en-US" dirty="0"/>
              <a:t>First Health</a:t>
            </a:r>
          </a:p>
        </p:txBody>
      </p:sp>
      <p:sp>
        <p:nvSpPr>
          <p:cNvPr id="5" name="Text Placeholder 4"/>
          <p:cNvSpPr>
            <a:spLocks noGrp="1"/>
          </p:cNvSpPr>
          <p:nvPr>
            <p:ph type="body" sz="quarter" idx="13"/>
          </p:nvPr>
        </p:nvSpPr>
        <p:spPr>
          <a:xfrm>
            <a:off x="914400" y="870791"/>
            <a:ext cx="7543800" cy="571500"/>
          </a:xfrm>
        </p:spPr>
        <p:txBody>
          <a:bodyPr/>
          <a:lstStyle/>
          <a:p>
            <a:pPr marL="0" indent="0">
              <a:buNone/>
            </a:pPr>
            <a:r>
              <a:rPr lang="en-US" dirty="0"/>
              <a:t> </a:t>
            </a:r>
          </a:p>
        </p:txBody>
      </p:sp>
    </p:spTree>
    <p:extLst>
      <p:ext uri="{BB962C8B-B14F-4D97-AF65-F5344CB8AC3E}">
        <p14:creationId xmlns:p14="http://schemas.microsoft.com/office/powerpoint/2010/main" val="1200603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2007394"/>
            <a:ext cx="4876800" cy="1021556"/>
          </a:xfrm>
        </p:spPr>
        <p:txBody>
          <a:bodyPr/>
          <a:lstStyle/>
          <a:p>
            <a:r>
              <a:rPr lang="en-US" dirty="0"/>
              <a:t>Continuous Improvement</a:t>
            </a:r>
          </a:p>
        </p:txBody>
      </p:sp>
    </p:spTree>
    <p:extLst>
      <p:ext uri="{BB962C8B-B14F-4D97-AF65-F5344CB8AC3E}">
        <p14:creationId xmlns:p14="http://schemas.microsoft.com/office/powerpoint/2010/main" val="4273657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Speaker:</a:t>
            </a:r>
          </a:p>
        </p:txBody>
      </p:sp>
      <p:sp>
        <p:nvSpPr>
          <p:cNvPr id="3" name="Text Placeholder 2"/>
          <p:cNvSpPr>
            <a:spLocks noGrp="1"/>
          </p:cNvSpPr>
          <p:nvPr>
            <p:ph type="body" sz="quarter" idx="10"/>
          </p:nvPr>
        </p:nvSpPr>
        <p:spPr/>
        <p:txBody>
          <a:bodyPr/>
          <a:lstStyle/>
          <a:p>
            <a:r>
              <a:rPr lang="en-US" dirty="0"/>
              <a:t>Daniel Bland </a:t>
            </a:r>
          </a:p>
          <a:p>
            <a:r>
              <a:rPr lang="en-US" dirty="0"/>
              <a:t>Corporate Energy Manager</a:t>
            </a:r>
          </a:p>
          <a:p>
            <a:r>
              <a:rPr lang="en-US" dirty="0"/>
              <a:t>Novant Health</a:t>
            </a:r>
          </a:p>
          <a:p>
            <a:r>
              <a:rPr lang="en-US" dirty="0"/>
              <a:t>debland@novanthealth.org</a:t>
            </a:r>
          </a:p>
        </p:txBody>
      </p:sp>
    </p:spTree>
    <p:extLst>
      <p:ext uri="{BB962C8B-B14F-4D97-AF65-F5344CB8AC3E}">
        <p14:creationId xmlns:p14="http://schemas.microsoft.com/office/powerpoint/2010/main" val="3529043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76524" y="1934397"/>
            <a:ext cx="2895600"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529B"/>
                </a:solidFill>
                <a:effectLst/>
                <a:uLnTx/>
                <a:uFillTx/>
                <a:latin typeface="Arial"/>
                <a:ea typeface="ＭＳ Ｐゴシック" pitchFamily="127" charset="-128"/>
                <a:cs typeface="+mn-cs"/>
              </a:rPr>
              <a:t>Energy to Care and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529B"/>
                </a:solidFill>
                <a:effectLst/>
                <a:uLnTx/>
                <a:uFillTx/>
                <a:latin typeface="Arial"/>
                <a:ea typeface="ＭＳ Ｐゴシック" pitchFamily="127" charset="-128"/>
                <a:cs typeface="+mn-cs"/>
              </a:rPr>
              <a:t>Supporting your energy-reduction efforts</a:t>
            </a:r>
          </a:p>
        </p:txBody>
      </p:sp>
      <p:sp>
        <p:nvSpPr>
          <p:cNvPr id="10" name="Rectangle 9"/>
          <p:cNvSpPr/>
          <p:nvPr/>
        </p:nvSpPr>
        <p:spPr>
          <a:xfrm>
            <a:off x="459484" y="459018"/>
            <a:ext cx="8534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611" y="1530730"/>
            <a:ext cx="1147040" cy="736421"/>
          </a:xfrm>
          <a:prstGeom prst="rect">
            <a:avLst/>
          </a:prstGeom>
        </p:spPr>
      </p:pic>
      <p:grpSp>
        <p:nvGrpSpPr>
          <p:cNvPr id="18" name="Group 17"/>
          <p:cNvGrpSpPr/>
          <p:nvPr/>
        </p:nvGrpSpPr>
        <p:grpSpPr>
          <a:xfrm rot="14849432">
            <a:off x="5267174" y="607327"/>
            <a:ext cx="1506354" cy="933990"/>
            <a:chOff x="848148" y="384854"/>
            <a:chExt cx="2389840" cy="1148155"/>
          </a:xfrm>
          <a:solidFill>
            <a:srgbClr val="00529B"/>
          </a:solidFill>
        </p:grpSpPr>
        <p:sp>
          <p:nvSpPr>
            <p:cNvPr id="19" name="Left Arrow 18"/>
            <p:cNvSpPr/>
            <p:nvPr/>
          </p:nvSpPr>
          <p:spPr>
            <a:xfrm rot="19673796">
              <a:off x="848148" y="384854"/>
              <a:ext cx="2389840" cy="1148155"/>
            </a:xfrm>
            <a:prstGeom prst="leftArrow">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0" name="Left Arrow 4"/>
            <p:cNvSpPr/>
            <p:nvPr/>
          </p:nvSpPr>
          <p:spPr>
            <a:xfrm rot="8971415">
              <a:off x="1334720" y="540826"/>
              <a:ext cx="1807580" cy="57407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00063"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mn-cs"/>
                </a:rPr>
                <a:t>Gather and input data</a:t>
              </a:r>
            </a:p>
          </p:txBody>
        </p:sp>
      </p:grpSp>
      <p:grpSp>
        <p:nvGrpSpPr>
          <p:cNvPr id="24" name="Group 23"/>
          <p:cNvGrpSpPr/>
          <p:nvPr/>
        </p:nvGrpSpPr>
        <p:grpSpPr>
          <a:xfrm rot="20727617">
            <a:off x="6048067" y="2635625"/>
            <a:ext cx="1506354" cy="933990"/>
            <a:chOff x="688184" y="476287"/>
            <a:chExt cx="2389840" cy="1148155"/>
          </a:xfrm>
          <a:solidFill>
            <a:srgbClr val="00529B"/>
          </a:solidFill>
        </p:grpSpPr>
        <p:sp>
          <p:nvSpPr>
            <p:cNvPr id="25" name="Left Arrow 24"/>
            <p:cNvSpPr/>
            <p:nvPr/>
          </p:nvSpPr>
          <p:spPr>
            <a:xfrm rot="19673796">
              <a:off x="688184" y="476287"/>
              <a:ext cx="2389840" cy="1148155"/>
            </a:xfrm>
            <a:prstGeom prst="leftArrow">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6" name="Left Arrow 4"/>
            <p:cNvSpPr/>
            <p:nvPr/>
          </p:nvSpPr>
          <p:spPr>
            <a:xfrm rot="19677495">
              <a:off x="1228104" y="629043"/>
              <a:ext cx="1807579" cy="5740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00063"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a:ea typeface="+mn-ea"/>
                  <a:cs typeface="+mn-cs"/>
                </a:rPr>
                <a:t>Share Data with Energy to Care</a:t>
              </a:r>
            </a:p>
          </p:txBody>
        </p:sp>
      </p:grpSp>
      <p:pic>
        <p:nvPicPr>
          <p:cNvPr id="27"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9916" y="1554981"/>
            <a:ext cx="777954" cy="74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Left-Right Arrow 29"/>
          <p:cNvSpPr/>
          <p:nvPr/>
        </p:nvSpPr>
        <p:spPr>
          <a:xfrm flipH="1">
            <a:off x="3941516" y="3565721"/>
            <a:ext cx="1555100" cy="951888"/>
          </a:xfrm>
          <a:prstGeom prst="leftRightArrow">
            <a:avLst>
              <a:gd name="adj1" fmla="val 60000"/>
              <a:gd name="adj2" fmla="val 50000"/>
            </a:avLst>
          </a:prstGeom>
          <a:solidFill>
            <a:srgbClr val="00529B"/>
          </a:solidFill>
          <a:ln>
            <a:no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pic>
        <p:nvPicPr>
          <p:cNvPr id="33" name="Picture 2" descr="C:\Users\kalange\Desktop\man_person_mens_room.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35129" y="220127"/>
            <a:ext cx="778390" cy="730196"/>
          </a:xfrm>
          <a:prstGeom prst="rect">
            <a:avLst/>
          </a:prstGeom>
          <a:solidFill>
            <a:schemeClr val="bg1"/>
          </a:solidFill>
          <a:extLst/>
        </p:spPr>
      </p:pic>
      <p:sp>
        <p:nvSpPr>
          <p:cNvPr id="34" name="Left-Right Arrow 33"/>
          <p:cNvSpPr/>
          <p:nvPr/>
        </p:nvSpPr>
        <p:spPr>
          <a:xfrm rot="2713358" flipH="1">
            <a:off x="1840766" y="2552036"/>
            <a:ext cx="1555100" cy="951888"/>
          </a:xfrm>
          <a:prstGeom prst="leftRightArrow">
            <a:avLst>
              <a:gd name="adj1" fmla="val 60000"/>
              <a:gd name="adj2" fmla="val 50000"/>
            </a:avLst>
          </a:prstGeom>
          <a:solidFill>
            <a:srgbClr val="00529B"/>
          </a:solidFill>
          <a:ln>
            <a:no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36" name="Left Arrow 4"/>
          <p:cNvSpPr/>
          <p:nvPr/>
        </p:nvSpPr>
        <p:spPr>
          <a:xfrm>
            <a:off x="4080167" y="3798461"/>
            <a:ext cx="1307838" cy="53605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00063"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mn-cs"/>
              </a:rPr>
              <a:t>Access Tools, </a:t>
            </a:r>
          </a:p>
          <a:p>
            <a:pPr marL="0" marR="0" lvl="0" indent="0" algn="ctr" defTabSz="500063"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mn-cs"/>
              </a:rPr>
              <a:t>Implement, Report</a:t>
            </a:r>
          </a:p>
        </p:txBody>
      </p:sp>
      <p:sp>
        <p:nvSpPr>
          <p:cNvPr id="37" name="Left Arrow 4"/>
          <p:cNvSpPr/>
          <p:nvPr/>
        </p:nvSpPr>
        <p:spPr>
          <a:xfrm rot="2673691">
            <a:off x="1956463" y="2743587"/>
            <a:ext cx="1307838" cy="53605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00063"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mn-cs"/>
              </a:rPr>
              <a:t>Improve, Get Recognition</a:t>
            </a:r>
          </a:p>
        </p:txBody>
      </p:sp>
      <p:grpSp>
        <p:nvGrpSpPr>
          <p:cNvPr id="39" name="Group 38"/>
          <p:cNvGrpSpPr/>
          <p:nvPr/>
        </p:nvGrpSpPr>
        <p:grpSpPr>
          <a:xfrm rot="11342612">
            <a:off x="2693050" y="486604"/>
            <a:ext cx="1506354" cy="933990"/>
            <a:chOff x="688184" y="476287"/>
            <a:chExt cx="2389840" cy="1148155"/>
          </a:xfrm>
          <a:solidFill>
            <a:srgbClr val="00529B"/>
          </a:solidFill>
        </p:grpSpPr>
        <p:sp>
          <p:nvSpPr>
            <p:cNvPr id="40" name="Left Arrow 39"/>
            <p:cNvSpPr/>
            <p:nvPr/>
          </p:nvSpPr>
          <p:spPr>
            <a:xfrm rot="19673796">
              <a:off x="688184" y="476287"/>
              <a:ext cx="2389840" cy="1148155"/>
            </a:xfrm>
            <a:prstGeom prst="leftArrow">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1" name="Left Arrow 4"/>
            <p:cNvSpPr/>
            <p:nvPr/>
          </p:nvSpPr>
          <p:spPr>
            <a:xfrm rot="8966109">
              <a:off x="1228104" y="629043"/>
              <a:ext cx="1807579" cy="5740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00063"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mn-cs"/>
                </a:rPr>
                <a:t>Engage, Celebrate</a:t>
              </a:r>
            </a:p>
          </p:txBody>
        </p:sp>
      </p:grpSp>
      <p:sp>
        <p:nvSpPr>
          <p:cNvPr id="2" name="TextBox 1"/>
          <p:cNvSpPr txBox="1"/>
          <p:nvPr/>
        </p:nvSpPr>
        <p:spPr>
          <a:xfrm>
            <a:off x="4339936" y="937125"/>
            <a:ext cx="77839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itchFamily="127" charset="0"/>
                <a:ea typeface="ＭＳ Ｐゴシック" pitchFamily="127" charset="-128"/>
              </a:rPr>
              <a:t>YOU</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55777" y="3814501"/>
            <a:ext cx="1349044" cy="561593"/>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6078" y="3644988"/>
            <a:ext cx="1349044" cy="561593"/>
          </a:xfrm>
          <a:prstGeom prst="rect">
            <a:avLst/>
          </a:prstGeom>
        </p:spPr>
      </p:pic>
      <p:sp>
        <p:nvSpPr>
          <p:cNvPr id="3" name="TextBox 2"/>
          <p:cNvSpPr txBox="1"/>
          <p:nvPr/>
        </p:nvSpPr>
        <p:spPr>
          <a:xfrm>
            <a:off x="5585312" y="4334517"/>
            <a:ext cx="1930988" cy="246221"/>
          </a:xfrm>
          <a:prstGeom prst="rect">
            <a:avLst/>
          </a:prstGeom>
          <a:noFill/>
        </p:spPr>
        <p:txBody>
          <a:bodyPr wrap="square" rtlCol="0">
            <a:spAutoFit/>
          </a:bodyPr>
          <a:lstStyle/>
          <a:p>
            <a:r>
              <a:rPr lang="en-US" sz="1000" dirty="0">
                <a:solidFill>
                  <a:srgbClr val="00529B"/>
                </a:solidFill>
              </a:rPr>
              <a:t>Dashboard Tool</a:t>
            </a:r>
          </a:p>
        </p:txBody>
      </p:sp>
      <p:sp>
        <p:nvSpPr>
          <p:cNvPr id="29" name="TextBox 28"/>
          <p:cNvSpPr txBox="1"/>
          <p:nvPr/>
        </p:nvSpPr>
        <p:spPr>
          <a:xfrm>
            <a:off x="2407761" y="4192264"/>
            <a:ext cx="1930988" cy="553998"/>
          </a:xfrm>
          <a:prstGeom prst="rect">
            <a:avLst/>
          </a:prstGeom>
          <a:noFill/>
        </p:spPr>
        <p:txBody>
          <a:bodyPr wrap="square" rtlCol="0">
            <a:spAutoFit/>
          </a:bodyPr>
          <a:lstStyle/>
          <a:p>
            <a:r>
              <a:rPr lang="en-US" sz="1000" dirty="0">
                <a:solidFill>
                  <a:srgbClr val="00529B"/>
                </a:solidFill>
              </a:rPr>
              <a:t>Energy to Care Treasure Hunts and</a:t>
            </a:r>
          </a:p>
          <a:p>
            <a:r>
              <a:rPr lang="en-US" sz="1000" dirty="0">
                <a:solidFill>
                  <a:srgbClr val="00529B"/>
                </a:solidFill>
              </a:rPr>
              <a:t>Educational Resources</a:t>
            </a:r>
          </a:p>
        </p:txBody>
      </p:sp>
    </p:spTree>
    <p:extLst>
      <p:ext uri="{BB962C8B-B14F-4D97-AF65-F5344CB8AC3E}">
        <p14:creationId xmlns:p14="http://schemas.microsoft.com/office/powerpoint/2010/main" val="874447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Text Placeholder 2"/>
          <p:cNvSpPr>
            <a:spLocks noGrp="1"/>
          </p:cNvSpPr>
          <p:nvPr>
            <p:ph type="body" sz="quarter" idx="10"/>
          </p:nvPr>
        </p:nvSpPr>
        <p:spPr/>
        <p:txBody>
          <a:bodyPr/>
          <a:lstStyle/>
          <a:p>
            <a:pPr marL="342900" lvl="0" indent="-342900" defTabSz="457200" eaLnBrk="0" hangingPunct="0"/>
            <a:r>
              <a:rPr lang="en-US" sz="2000" dirty="0">
                <a:ea typeface="ＭＳ Ｐゴシック" pitchFamily="-103" charset="-128"/>
                <a:cs typeface="Arial" panose="020B0604020202020204" pitchFamily="34" charset="0"/>
              </a:rPr>
              <a:t>Small energy cost savings create a large positive financial impact</a:t>
            </a:r>
          </a:p>
          <a:p>
            <a:pPr marL="342900" lvl="0" indent="-342900" defTabSz="457200" eaLnBrk="0" hangingPunct="0"/>
            <a:r>
              <a:rPr lang="en-US" sz="2000" dirty="0">
                <a:ea typeface="ＭＳ Ｐゴシック" pitchFamily="-103" charset="-128"/>
                <a:cs typeface="Arial" panose="020B0604020202020204" pitchFamily="34" charset="0"/>
              </a:rPr>
              <a:t>Energy to Care Program helps hospitals continually improve efficiency and sustainability</a:t>
            </a:r>
          </a:p>
          <a:p>
            <a:pPr marL="342900" lvl="0" indent="-342900" defTabSz="457200" eaLnBrk="0" hangingPunct="0"/>
            <a:r>
              <a:rPr lang="en-US" sz="2000" dirty="0">
                <a:ea typeface="ＭＳ Ｐゴシック" pitchFamily="-103" charset="-128"/>
                <a:cs typeface="Arial" panose="020B0604020202020204" pitchFamily="34" charset="0"/>
              </a:rPr>
              <a:t>Programs are designed to be:</a:t>
            </a:r>
          </a:p>
          <a:p>
            <a:pPr marL="457200" lvl="1" indent="0" defTabSz="457200" eaLnBrk="0" hangingPunct="0">
              <a:buFont typeface="Wingdings" panose="05000000000000000000" pitchFamily="2" charset="2"/>
              <a:buChar char="ü"/>
            </a:pPr>
            <a:r>
              <a:rPr lang="en-US" sz="2000" dirty="0">
                <a:solidFill>
                  <a:srgbClr val="00529B"/>
                </a:solidFill>
                <a:ea typeface="ＭＳ Ｐゴシック" pitchFamily="-103" charset="-128"/>
                <a:cs typeface="Arial" panose="020B0604020202020204" pitchFamily="34" charset="0"/>
              </a:rPr>
              <a:t>Low cost </a:t>
            </a:r>
          </a:p>
          <a:p>
            <a:pPr marL="457200" lvl="1" indent="0" defTabSz="457200" eaLnBrk="0" hangingPunct="0">
              <a:buFont typeface="Wingdings" panose="05000000000000000000" pitchFamily="2" charset="2"/>
              <a:buChar char="ü"/>
            </a:pPr>
            <a:r>
              <a:rPr lang="en-US" sz="2000" dirty="0">
                <a:solidFill>
                  <a:srgbClr val="00529B"/>
                </a:solidFill>
                <a:ea typeface="ＭＳ Ｐゴシック" pitchFamily="-103" charset="-128"/>
                <a:cs typeface="Arial" panose="020B0604020202020204" pitchFamily="34" charset="0"/>
              </a:rPr>
              <a:t>Easy to implement and maintain</a:t>
            </a:r>
          </a:p>
          <a:p>
            <a:pPr marL="342900" lvl="0" indent="-342900" defTabSz="457200" eaLnBrk="0" hangingPunct="0"/>
            <a:r>
              <a:rPr lang="en-US" sz="2000" dirty="0">
                <a:ea typeface="ＭＳ Ｐゴシック" pitchFamily="-103" charset="-128"/>
                <a:cs typeface="Arial" panose="020B0604020202020204" pitchFamily="34" charset="0"/>
              </a:rPr>
              <a:t>Patients and staff expect hospitals to be efficient and deliver cost effective patient care</a:t>
            </a:r>
          </a:p>
          <a:p>
            <a:endParaRPr lang="en-US" sz="1600" dirty="0"/>
          </a:p>
        </p:txBody>
      </p:sp>
    </p:spTree>
    <p:extLst>
      <p:ext uri="{BB962C8B-B14F-4D97-AF65-F5344CB8AC3E}">
        <p14:creationId xmlns:p14="http://schemas.microsoft.com/office/powerpoint/2010/main" val="3369336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8600" y="590550"/>
            <a:ext cx="3505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TT</a:t>
            </a:r>
          </a:p>
        </p:txBody>
      </p:sp>
      <p:sp>
        <p:nvSpPr>
          <p:cNvPr id="2" name="Title 1"/>
          <p:cNvSpPr>
            <a:spLocks noGrp="1"/>
          </p:cNvSpPr>
          <p:nvPr>
            <p:ph type="title"/>
          </p:nvPr>
        </p:nvSpPr>
        <p:spPr>
          <a:xfrm>
            <a:off x="2620434" y="1962150"/>
            <a:ext cx="6477001" cy="1021556"/>
          </a:xfrm>
        </p:spPr>
        <p:txBody>
          <a:bodyPr/>
          <a:lstStyle/>
          <a:p>
            <a:r>
              <a:rPr lang="en-US" sz="4400" b="1" dirty="0"/>
              <a:t>Thank you!</a:t>
            </a:r>
            <a:br>
              <a:rPr lang="en-US" sz="4400" b="1" dirty="0"/>
            </a:br>
            <a:br>
              <a:rPr lang="en-US" sz="4400" b="1" dirty="0"/>
            </a:br>
            <a:endParaRPr lang="en-US" sz="44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486150"/>
            <a:ext cx="1877876" cy="822487"/>
          </a:xfrm>
          <a:prstGeom prst="rect">
            <a:avLst/>
          </a:prstGeom>
        </p:spPr>
      </p:pic>
    </p:spTree>
    <p:extLst>
      <p:ext uri="{BB962C8B-B14F-4D97-AF65-F5344CB8AC3E}">
        <p14:creationId xmlns:p14="http://schemas.microsoft.com/office/powerpoint/2010/main" val="329838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5" name="Text Placeholder 4"/>
          <p:cNvSpPr>
            <a:spLocks noGrp="1"/>
          </p:cNvSpPr>
          <p:nvPr>
            <p:ph type="body" sz="quarter" idx="10"/>
          </p:nvPr>
        </p:nvSpPr>
        <p:spPr>
          <a:xfrm>
            <a:off x="457200" y="1581150"/>
            <a:ext cx="7848600" cy="2895600"/>
          </a:xfrm>
        </p:spPr>
        <p:txBody>
          <a:bodyPr/>
          <a:lstStyle/>
          <a:p>
            <a:r>
              <a:rPr lang="en-US" sz="2200" b="1" dirty="0">
                <a:solidFill>
                  <a:schemeClr val="tx2"/>
                </a:solidFill>
              </a:rPr>
              <a:t>Why Efficiency is Important</a:t>
            </a:r>
            <a:br>
              <a:rPr lang="en-US" sz="2200" b="1" dirty="0">
                <a:solidFill>
                  <a:schemeClr val="tx2"/>
                </a:solidFill>
              </a:rPr>
            </a:br>
            <a:endParaRPr lang="en-US" sz="2200" b="1" dirty="0">
              <a:solidFill>
                <a:schemeClr val="tx2"/>
              </a:solidFill>
            </a:endParaRPr>
          </a:p>
          <a:p>
            <a:r>
              <a:rPr lang="en-US" sz="2200" b="1" dirty="0">
                <a:solidFill>
                  <a:schemeClr val="tx2"/>
                </a:solidFill>
              </a:rPr>
              <a:t>Overview of ASHE Energy to Care Program</a:t>
            </a:r>
            <a:endParaRPr lang="en-US" sz="2200" dirty="0">
              <a:solidFill>
                <a:schemeClr val="tx2"/>
              </a:solidFill>
            </a:endParaRPr>
          </a:p>
          <a:p>
            <a:endParaRPr lang="en-US" dirty="0"/>
          </a:p>
          <a:p>
            <a:r>
              <a:rPr lang="en-US" sz="2200" b="1" dirty="0"/>
              <a:t>Continuous Improvement</a:t>
            </a:r>
          </a:p>
        </p:txBody>
      </p:sp>
    </p:spTree>
    <p:extLst>
      <p:ext uri="{BB962C8B-B14F-4D97-AF65-F5344CB8AC3E}">
        <p14:creationId xmlns:p14="http://schemas.microsoft.com/office/powerpoint/2010/main" val="3028154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2007394"/>
            <a:ext cx="4572000" cy="1021556"/>
          </a:xfrm>
        </p:spPr>
        <p:txBody>
          <a:bodyPr/>
          <a:lstStyle/>
          <a:p>
            <a:r>
              <a:rPr lang="en-US" sz="3600" b="1" dirty="0"/>
              <a:t>Why Efficiency is Important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486150"/>
            <a:ext cx="1877876" cy="822487"/>
          </a:xfrm>
          <a:prstGeom prst="rect">
            <a:avLst/>
          </a:prstGeom>
        </p:spPr>
      </p:pic>
    </p:spTree>
    <p:extLst>
      <p:ext uri="{BB962C8B-B14F-4D97-AF65-F5344CB8AC3E}">
        <p14:creationId xmlns:p14="http://schemas.microsoft.com/office/powerpoint/2010/main" val="708107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efficiency important?</a:t>
            </a:r>
          </a:p>
        </p:txBody>
      </p:sp>
      <p:sp>
        <p:nvSpPr>
          <p:cNvPr id="3" name="Text Placeholder 2"/>
          <p:cNvSpPr>
            <a:spLocks noGrp="1"/>
          </p:cNvSpPr>
          <p:nvPr>
            <p:ph type="body" sz="quarter" idx="10"/>
          </p:nvPr>
        </p:nvSpPr>
        <p:spPr>
          <a:xfrm>
            <a:off x="381000" y="832320"/>
            <a:ext cx="4495800" cy="3472877"/>
          </a:xfrm>
        </p:spPr>
        <p:txBody>
          <a:bodyPr/>
          <a:lstStyle/>
          <a:p>
            <a:pPr>
              <a:spcAft>
                <a:spcPts val="1200"/>
              </a:spcAft>
            </a:pPr>
            <a:r>
              <a:rPr lang="en-US" sz="2000" dirty="0"/>
              <a:t>Energy Costs are typically 51% of a health care facility department’s budget.</a:t>
            </a:r>
          </a:p>
          <a:p>
            <a:pPr>
              <a:spcAft>
                <a:spcPts val="1200"/>
              </a:spcAft>
            </a:pPr>
            <a:r>
              <a:rPr lang="en-US" sz="2000" dirty="0"/>
              <a:t>Energy cost inflation…off the bottom line!</a:t>
            </a:r>
          </a:p>
          <a:p>
            <a:pPr>
              <a:spcAft>
                <a:spcPts val="1200"/>
              </a:spcAft>
            </a:pPr>
            <a:r>
              <a:rPr lang="en-US" sz="2000" dirty="0"/>
              <a:t>Patients and staff take notice</a:t>
            </a:r>
          </a:p>
          <a:p>
            <a:pPr>
              <a:spcAft>
                <a:spcPts val="1200"/>
              </a:spcAft>
            </a:pPr>
            <a:r>
              <a:rPr lang="en-US" sz="2000" dirty="0"/>
              <a:t>Differentiate your hospital or system </a:t>
            </a:r>
          </a:p>
          <a:p>
            <a:pPr>
              <a:spcAft>
                <a:spcPts val="1200"/>
              </a:spcAft>
            </a:pPr>
            <a:r>
              <a:rPr lang="en-US" sz="2000" b="1" i="1" dirty="0"/>
              <a:t>Why else? Let’s hear from you!</a:t>
            </a:r>
          </a:p>
          <a:p>
            <a:pPr>
              <a:spcAft>
                <a:spcPts val="1200"/>
              </a:spcAft>
            </a:pPr>
            <a:endParaRPr lang="en-US" sz="2000" dirty="0"/>
          </a:p>
          <a:p>
            <a:pPr marL="457200" lvl="1"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4019550"/>
            <a:ext cx="1905000" cy="793032"/>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603708491"/>
              </p:ext>
            </p:extLst>
          </p:nvPr>
        </p:nvGraphicFramePr>
        <p:xfrm>
          <a:off x="5029200" y="1200150"/>
          <a:ext cx="3505200" cy="23828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8421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ASHE Energy to Care Program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486150"/>
            <a:ext cx="1877876" cy="822487"/>
          </a:xfrm>
          <a:prstGeom prst="rect">
            <a:avLst/>
          </a:prstGeom>
        </p:spPr>
      </p:pic>
    </p:spTree>
    <p:extLst>
      <p:ext uri="{BB962C8B-B14F-4D97-AF65-F5344CB8AC3E}">
        <p14:creationId xmlns:p14="http://schemas.microsoft.com/office/powerpoint/2010/main" val="4257141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Energy to Care?</a:t>
            </a:r>
          </a:p>
        </p:txBody>
      </p:sp>
      <p:sp>
        <p:nvSpPr>
          <p:cNvPr id="3" name="Text Placeholder 2"/>
          <p:cNvSpPr>
            <a:spLocks noGrp="1"/>
          </p:cNvSpPr>
          <p:nvPr>
            <p:ph type="body" sz="quarter" idx="10"/>
          </p:nvPr>
        </p:nvSpPr>
        <p:spPr>
          <a:xfrm>
            <a:off x="457200" y="827444"/>
            <a:ext cx="5334000" cy="3472877"/>
          </a:xfrm>
        </p:spPr>
        <p:txBody>
          <a:bodyPr/>
          <a:lstStyle/>
          <a:p>
            <a:pPr marL="171450" indent="-171450">
              <a:spcBef>
                <a:spcPts val="2400"/>
              </a:spcBef>
              <a:buFont typeface="Arial" charset="0"/>
              <a:buChar char="•"/>
            </a:pPr>
            <a:r>
              <a:rPr lang="en-US" sz="2000" dirty="0">
                <a:solidFill>
                  <a:schemeClr val="tx2"/>
                </a:solidFill>
                <a:ea typeface="ＭＳ Ｐゴシック" charset="0"/>
                <a:cs typeface="Arial" panose="020B0604020202020204" pitchFamily="34" charset="0"/>
              </a:rPr>
              <a:t>Energy to Care is a complimentary program to help health care facilities </a:t>
            </a:r>
            <a:r>
              <a:rPr lang="en-US" sz="2000" b="1" dirty="0">
                <a:solidFill>
                  <a:schemeClr val="accent2"/>
                </a:solidFill>
                <a:ea typeface="ＭＳ Ｐゴシック" charset="0"/>
                <a:cs typeface="Arial" panose="020B0604020202020204" pitchFamily="34" charset="0"/>
              </a:rPr>
              <a:t>monitor</a:t>
            </a:r>
            <a:r>
              <a:rPr lang="en-US" sz="2000" dirty="0">
                <a:solidFill>
                  <a:schemeClr val="tx2"/>
                </a:solidFill>
                <a:ea typeface="ＭＳ Ｐゴシック" charset="0"/>
                <a:cs typeface="Arial" panose="020B0604020202020204" pitchFamily="34" charset="0"/>
              </a:rPr>
              <a:t>,</a:t>
            </a:r>
            <a:r>
              <a:rPr lang="en-US" sz="2000" dirty="0">
                <a:solidFill>
                  <a:srgbClr val="FF0000"/>
                </a:solidFill>
                <a:ea typeface="ＭＳ Ｐゴシック" charset="0"/>
                <a:cs typeface="Arial" panose="020B0604020202020204" pitchFamily="34" charset="0"/>
              </a:rPr>
              <a:t> </a:t>
            </a:r>
            <a:r>
              <a:rPr lang="en-US" sz="2000" b="1" dirty="0">
                <a:solidFill>
                  <a:schemeClr val="accent2"/>
                </a:solidFill>
                <a:ea typeface="ＭＳ Ｐゴシック" charset="0"/>
                <a:cs typeface="Arial" panose="020B0604020202020204" pitchFamily="34" charset="0"/>
              </a:rPr>
              <a:t>reduce</a:t>
            </a:r>
            <a:r>
              <a:rPr lang="en-US" sz="2000" dirty="0">
                <a:solidFill>
                  <a:schemeClr val="tx2"/>
                </a:solidFill>
                <a:ea typeface="ＭＳ Ｐゴシック" charset="0"/>
                <a:cs typeface="Arial" panose="020B0604020202020204" pitchFamily="34" charset="0"/>
              </a:rPr>
              <a:t>, and</a:t>
            </a:r>
            <a:r>
              <a:rPr lang="en-US" sz="2000" dirty="0">
                <a:solidFill>
                  <a:srgbClr val="FF0000"/>
                </a:solidFill>
                <a:ea typeface="ＭＳ Ｐゴシック" charset="0"/>
                <a:cs typeface="Arial" panose="020B0604020202020204" pitchFamily="34" charset="0"/>
              </a:rPr>
              <a:t> </a:t>
            </a:r>
            <a:r>
              <a:rPr lang="en-US" sz="2000" b="1" dirty="0">
                <a:solidFill>
                  <a:schemeClr val="accent2"/>
                </a:solidFill>
                <a:ea typeface="ＭＳ Ｐゴシック" charset="0"/>
                <a:cs typeface="Arial" panose="020B0604020202020204" pitchFamily="34" charset="0"/>
              </a:rPr>
              <a:t>communicate</a:t>
            </a:r>
            <a:r>
              <a:rPr lang="en-US" sz="2000" b="1" dirty="0">
                <a:solidFill>
                  <a:srgbClr val="FF0000"/>
                </a:solidFill>
                <a:ea typeface="ＭＳ Ｐゴシック" charset="0"/>
                <a:cs typeface="Arial" panose="020B0604020202020204" pitchFamily="34" charset="0"/>
              </a:rPr>
              <a:t> </a:t>
            </a:r>
            <a:r>
              <a:rPr lang="en-US" sz="2000" dirty="0">
                <a:solidFill>
                  <a:schemeClr val="tx2"/>
                </a:solidFill>
                <a:ea typeface="ＭＳ Ｐゴシック" charset="0"/>
                <a:cs typeface="Arial" panose="020B0604020202020204" pitchFamily="34" charset="0"/>
              </a:rPr>
              <a:t>energy consumption.</a:t>
            </a:r>
          </a:p>
          <a:p>
            <a:pPr marL="628650" lvl="1" indent="-171450">
              <a:spcBef>
                <a:spcPts val="600"/>
              </a:spcBef>
              <a:buFont typeface="Arial" charset="0"/>
              <a:buChar char="•"/>
            </a:pPr>
            <a:r>
              <a:rPr lang="en-US" sz="2000" dirty="0">
                <a:solidFill>
                  <a:schemeClr val="tx2"/>
                </a:solidFill>
                <a:ea typeface="ＭＳ Ｐゴシック" charset="0"/>
                <a:cs typeface="Arial" panose="020B0604020202020204" pitchFamily="34" charset="0"/>
              </a:rPr>
              <a:t>Awards and Success Stories (Recognition)</a:t>
            </a:r>
          </a:p>
          <a:p>
            <a:pPr marL="628650" lvl="1" indent="-171450">
              <a:spcBef>
                <a:spcPts val="600"/>
              </a:spcBef>
              <a:buFont typeface="Arial" charset="0"/>
              <a:buChar char="•"/>
            </a:pPr>
            <a:r>
              <a:rPr lang="en-US" sz="2000" dirty="0">
                <a:solidFill>
                  <a:schemeClr val="tx2"/>
                </a:solidFill>
                <a:ea typeface="ＭＳ Ｐゴシック" charset="0"/>
                <a:cs typeface="Arial" panose="020B0604020202020204" pitchFamily="34" charset="0"/>
              </a:rPr>
              <a:t>Energy dashboard and system challenges (Tools)</a:t>
            </a:r>
          </a:p>
          <a:p>
            <a:pPr marL="628650" lvl="1" indent="-171450">
              <a:spcBef>
                <a:spcPts val="600"/>
              </a:spcBef>
              <a:buFont typeface="Arial" charset="0"/>
              <a:buChar char="•"/>
            </a:pPr>
            <a:r>
              <a:rPr lang="en-US" sz="2000" dirty="0">
                <a:solidFill>
                  <a:schemeClr val="accent1"/>
                </a:solidFill>
                <a:cs typeface="Arial" panose="020B0604020202020204" pitchFamily="34" charset="0"/>
              </a:rPr>
              <a:t>Energy data remains </a:t>
            </a:r>
            <a:r>
              <a:rPr lang="en-US" sz="2000" u="sng" dirty="0">
                <a:solidFill>
                  <a:schemeClr val="accent1"/>
                </a:solidFill>
                <a:cs typeface="Arial" panose="020B0604020202020204" pitchFamily="34" charset="0"/>
              </a:rPr>
              <a:t>confidential</a:t>
            </a:r>
            <a:r>
              <a:rPr lang="en-US" sz="2000" dirty="0">
                <a:solidFill>
                  <a:schemeClr val="accent1"/>
                </a:solidFill>
                <a:cs typeface="Arial" panose="020B0604020202020204" pitchFamily="34" charset="0"/>
              </a:rPr>
              <a:t>!</a:t>
            </a:r>
            <a:br>
              <a:rPr lang="en-US" sz="2000" b="1" dirty="0">
                <a:solidFill>
                  <a:schemeClr val="accent1"/>
                </a:solidFill>
                <a:cs typeface="Arial" panose="020B0604020202020204" pitchFamily="34" charset="0"/>
              </a:rPr>
            </a:br>
            <a:r>
              <a:rPr lang="en-US" sz="2000" b="1" dirty="0">
                <a:solidFill>
                  <a:schemeClr val="accent1"/>
                </a:solidFill>
                <a:cs typeface="Arial" panose="020B0604020202020204" pitchFamily="34" charset="0"/>
              </a:rPr>
              <a:t>energytocare.org </a:t>
            </a:r>
            <a:endParaRPr lang="en-US" sz="2000" dirty="0">
              <a:solidFill>
                <a:schemeClr val="accent1"/>
              </a:solidFill>
            </a:endParaRPr>
          </a:p>
        </p:txBody>
      </p:sp>
      <p:sp>
        <p:nvSpPr>
          <p:cNvPr id="7" name="TextBox 6"/>
          <p:cNvSpPr txBox="1"/>
          <p:nvPr/>
        </p:nvSpPr>
        <p:spPr>
          <a:xfrm>
            <a:off x="6104431" y="3666698"/>
            <a:ext cx="1981200"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3F3F3F"/>
                </a:solidFill>
                <a:effectLst/>
                <a:uLnTx/>
                <a:uFillTx/>
                <a:latin typeface="Arial" pitchFamily="127" charset="0"/>
                <a:ea typeface="ＭＳ Ｐゴシック" pitchFamily="127" charset="-128"/>
              </a:rPr>
              <a:t>is supported by: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1737" y="3463948"/>
            <a:ext cx="1388463" cy="60919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2376" y="1838522"/>
            <a:ext cx="2899959" cy="1207223"/>
          </a:xfrm>
          <a:prstGeom prst="rect">
            <a:avLst/>
          </a:prstGeom>
        </p:spPr>
      </p:pic>
    </p:spTree>
    <p:extLst>
      <p:ext uri="{BB962C8B-B14F-4D97-AF65-F5344CB8AC3E}">
        <p14:creationId xmlns:p14="http://schemas.microsoft.com/office/powerpoint/2010/main" val="2118528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I Participate?</a:t>
            </a:r>
          </a:p>
        </p:txBody>
      </p:sp>
      <p:sp>
        <p:nvSpPr>
          <p:cNvPr id="3" name="Text Placeholder 2"/>
          <p:cNvSpPr>
            <a:spLocks noGrp="1"/>
          </p:cNvSpPr>
          <p:nvPr>
            <p:ph type="body" sz="quarter" idx="4294967295"/>
          </p:nvPr>
        </p:nvSpPr>
        <p:spPr>
          <a:xfrm>
            <a:off x="609601" y="975675"/>
            <a:ext cx="8229600" cy="2895600"/>
          </a:xfrm>
          <a:prstGeom prst="rect">
            <a:avLst/>
          </a:prstGeom>
        </p:spPr>
        <p:txBody>
          <a:bodyPr/>
          <a:lstStyle/>
          <a:p>
            <a:pPr marL="0" indent="0" algn="ctr">
              <a:buNone/>
            </a:pPr>
            <a:br>
              <a:rPr lang="en-US" sz="5400" dirty="0"/>
            </a:br>
            <a:r>
              <a:rPr lang="en-US" sz="5400" dirty="0">
                <a:solidFill>
                  <a:srgbClr val="00529B"/>
                </a:solidFill>
              </a:rPr>
              <a:t>Reduce BTUs, </a:t>
            </a:r>
            <a:r>
              <a:rPr lang="en-US" sz="5400" b="1" u="sng" dirty="0">
                <a:solidFill>
                  <a:srgbClr val="00529B"/>
                </a:solidFill>
              </a:rPr>
              <a:t>not</a:t>
            </a:r>
            <a:r>
              <a:rPr lang="en-US" sz="5400" dirty="0">
                <a:solidFill>
                  <a:srgbClr val="00529B"/>
                </a:solidFill>
              </a:rPr>
              <a:t> FTEs.</a:t>
            </a:r>
          </a:p>
        </p:txBody>
      </p:sp>
      <p:pic>
        <p:nvPicPr>
          <p:cNvPr id="6" name="Picture 5"/>
          <p:cNvPicPr>
            <a:picLocks noChangeAspect="1"/>
          </p:cNvPicPr>
          <p:nvPr/>
        </p:nvPicPr>
        <p:blipFill>
          <a:blip r:embed="rId3"/>
          <a:stretch>
            <a:fillRect/>
          </a:stretch>
        </p:blipFill>
        <p:spPr>
          <a:xfrm>
            <a:off x="609601" y="4019550"/>
            <a:ext cx="1190398" cy="552450"/>
          </a:xfrm>
          <a:prstGeom prst="rect">
            <a:avLst/>
          </a:prstGeom>
        </p:spPr>
      </p:pic>
    </p:spTree>
    <p:extLst>
      <p:ext uri="{BB962C8B-B14F-4D97-AF65-F5344CB8AC3E}">
        <p14:creationId xmlns:p14="http://schemas.microsoft.com/office/powerpoint/2010/main" val="1614506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Energy to Care Participation</a:t>
            </a:r>
          </a:p>
        </p:txBody>
      </p:sp>
      <p:sp>
        <p:nvSpPr>
          <p:cNvPr id="5" name="Text Placeholder 4"/>
          <p:cNvSpPr>
            <a:spLocks noGrp="1"/>
          </p:cNvSpPr>
          <p:nvPr>
            <p:ph type="body" sz="quarter" idx="11"/>
          </p:nvPr>
        </p:nvSpPr>
        <p:spPr>
          <a:xfrm>
            <a:off x="457200" y="1773555"/>
            <a:ext cx="3581400" cy="1139190"/>
          </a:xfrm>
        </p:spPr>
        <p:txBody>
          <a:bodyPr/>
          <a:lstStyle/>
          <a:p>
            <a:r>
              <a:rPr lang="en-US" sz="2400" dirty="0"/>
              <a:t>OVER </a:t>
            </a:r>
            <a:r>
              <a:rPr lang="en-US" sz="2400" b="1" i="1" dirty="0"/>
              <a:t>3,400 </a:t>
            </a:r>
            <a:r>
              <a:rPr lang="en-US" sz="2400" dirty="0"/>
              <a:t>Participating Facilities</a:t>
            </a:r>
          </a:p>
          <a:p>
            <a:endParaRPr lang="en-US" sz="2400" dirty="0"/>
          </a:p>
        </p:txBody>
      </p:sp>
      <p:pic>
        <p:nvPicPr>
          <p:cNvPr id="4" name="Picture 3"/>
          <p:cNvPicPr>
            <a:picLocks noChangeAspect="1"/>
          </p:cNvPicPr>
          <p:nvPr/>
        </p:nvPicPr>
        <p:blipFill>
          <a:blip r:embed="rId3" cstate="print"/>
          <a:stretch>
            <a:fillRect/>
          </a:stretch>
        </p:blipFill>
        <p:spPr>
          <a:xfrm>
            <a:off x="4211782" y="895350"/>
            <a:ext cx="4495800" cy="3287847"/>
          </a:xfrm>
          <a:prstGeom prst="rect">
            <a:avLst/>
          </a:prstGeom>
        </p:spPr>
      </p:pic>
      <p:pic>
        <p:nvPicPr>
          <p:cNvPr id="6" name="Picture 5"/>
          <p:cNvPicPr>
            <a:picLocks noChangeAspect="1"/>
          </p:cNvPicPr>
          <p:nvPr/>
        </p:nvPicPr>
        <p:blipFill>
          <a:blip r:embed="rId4"/>
          <a:stretch>
            <a:fillRect/>
          </a:stretch>
        </p:blipFill>
        <p:spPr>
          <a:xfrm>
            <a:off x="609601" y="4019550"/>
            <a:ext cx="1190398" cy="552450"/>
          </a:xfrm>
          <a:prstGeom prst="rect">
            <a:avLst/>
          </a:prstGeom>
        </p:spPr>
      </p:pic>
    </p:spTree>
    <p:extLst>
      <p:ext uri="{BB962C8B-B14F-4D97-AF65-F5344CB8AC3E}">
        <p14:creationId xmlns:p14="http://schemas.microsoft.com/office/powerpoint/2010/main" val="152710663"/>
      </p:ext>
    </p:extLst>
  </p:cSld>
  <p:clrMapOvr>
    <a:masterClrMapping/>
  </p:clrMapOvr>
</p:sld>
</file>

<file path=ppt/theme/theme1.xml><?xml version="1.0" encoding="utf-8"?>
<a:theme xmlns:a="http://schemas.openxmlformats.org/drawingml/2006/main" name="1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ASHE_PPTtemplate_ASHEonlyversion_Final_16-9-TEMPLAT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ASHE_PPTtemplate_ASHEonlyversion_Final_16-9-TEMPLATE</Template>
  <TotalTime>526</TotalTime>
  <Words>1342</Words>
  <Application>Microsoft Office PowerPoint</Application>
  <PresentationFormat>On-screen Show (16:9)</PresentationFormat>
  <Paragraphs>169</Paragraphs>
  <Slides>22</Slides>
  <Notes>18</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22</vt:i4>
      </vt:variant>
    </vt:vector>
  </HeadingPairs>
  <TitlesOfParts>
    <vt:vector size="38" baseType="lpstr">
      <vt:lpstr>ＭＳ Ｐゴシック</vt:lpstr>
      <vt:lpstr>Arial</vt:lpstr>
      <vt:lpstr>Calibri</vt:lpstr>
      <vt:lpstr>Helvetica Light</vt:lpstr>
      <vt:lpstr>Wingdings</vt:lpstr>
      <vt:lpstr>1_Office Theme</vt:lpstr>
      <vt:lpstr>2_Office Theme</vt:lpstr>
      <vt:lpstr>3_Office Theme</vt:lpstr>
      <vt:lpstr>4_Office Theme</vt:lpstr>
      <vt:lpstr>5_Office Theme</vt:lpstr>
      <vt:lpstr>6_Office Theme</vt:lpstr>
      <vt:lpstr>1_ASHE_PPTtemplate_ASHEonlyversion_Final_16-9-TEMPLATE</vt:lpstr>
      <vt:lpstr>7_Office Theme</vt:lpstr>
      <vt:lpstr>8_Office Theme</vt:lpstr>
      <vt:lpstr>9_Office Theme</vt:lpstr>
      <vt:lpstr>10_Office Theme</vt:lpstr>
      <vt:lpstr>Improving Patient Care through Energy to Care</vt:lpstr>
      <vt:lpstr>Speaker:</vt:lpstr>
      <vt:lpstr>Agenda</vt:lpstr>
      <vt:lpstr>Why Efficiency is Important</vt:lpstr>
      <vt:lpstr>Why is efficiency important?</vt:lpstr>
      <vt:lpstr>ASHE Energy to Care Program</vt:lpstr>
      <vt:lpstr>What is Energy to Care?</vt:lpstr>
      <vt:lpstr>Why Should I Participate?</vt:lpstr>
      <vt:lpstr>Current Energy to Care Participation</vt:lpstr>
      <vt:lpstr>Financial - Total Program Savings</vt:lpstr>
      <vt:lpstr>Energy to Care Product Line – Bringing Value</vt:lpstr>
      <vt:lpstr>1. Energy to Care Dashboard Tool</vt:lpstr>
      <vt:lpstr>ENERGY TO CARE - CONFIDENTIALITY</vt:lpstr>
      <vt:lpstr>2. Energy to Care – Educational Resources</vt:lpstr>
      <vt:lpstr>3. Energy to Care Treasure Hunt</vt:lpstr>
      <vt:lpstr>Key Learning Objectives</vt:lpstr>
      <vt:lpstr>4. Energy to Care Awards Program</vt:lpstr>
      <vt:lpstr>PowerPoint Presentation</vt:lpstr>
      <vt:lpstr>Continuous Improvement</vt:lpstr>
      <vt:lpstr>PowerPoint Presentation</vt:lpstr>
      <vt:lpstr>Summary</vt:lpstr>
      <vt:lpstr>Thank you!  </vt:lpstr>
    </vt:vector>
  </TitlesOfParts>
  <Company>American Hospital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Patsey, Rachelle</dc:creator>
  <cp:lastModifiedBy>Philip A. Johnson</cp:lastModifiedBy>
  <cp:revision>59</cp:revision>
  <dcterms:created xsi:type="dcterms:W3CDTF">2015-01-21T18:51:43Z</dcterms:created>
  <dcterms:modified xsi:type="dcterms:W3CDTF">2019-03-11T13:25:25Z</dcterms:modified>
</cp:coreProperties>
</file>