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Lst>
  <p:notesMasterIdLst>
    <p:notesMasterId r:id="rId31"/>
  </p:notesMasterIdLst>
  <p:sldIdLst>
    <p:sldId id="263" r:id="rId10"/>
    <p:sldId id="264" r:id="rId11"/>
    <p:sldId id="265" r:id="rId12"/>
    <p:sldId id="266" r:id="rId13"/>
    <p:sldId id="267" r:id="rId14"/>
    <p:sldId id="268" r:id="rId15"/>
    <p:sldId id="269" r:id="rId16"/>
    <p:sldId id="285" r:id="rId17"/>
    <p:sldId id="289" r:id="rId18"/>
    <p:sldId id="288" r:id="rId19"/>
    <p:sldId id="272" r:id="rId20"/>
    <p:sldId id="270" r:id="rId21"/>
    <p:sldId id="271" r:id="rId22"/>
    <p:sldId id="287" r:id="rId23"/>
    <p:sldId id="286" r:id="rId24"/>
    <p:sldId id="282" r:id="rId25"/>
    <p:sldId id="273" r:id="rId26"/>
    <p:sldId id="274" r:id="rId27"/>
    <p:sldId id="275" r:id="rId28"/>
    <p:sldId id="277" r:id="rId29"/>
    <p:sldId id="276" r:id="rId3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3B2BD-4D09-4217-9631-6B012C74822F}" v="1" dt="2019-03-13T01:49:5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3562" autoAdjust="0"/>
  </p:normalViewPr>
  <p:slideViewPr>
    <p:cSldViewPr>
      <p:cViewPr varScale="1">
        <p:scale>
          <a:sx n="90" d="100"/>
          <a:sy n="90" d="100"/>
        </p:scale>
        <p:origin x="528"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Michael" userId="b078175d-c379-455c-874e-d30cae9804c7" providerId="ADAL" clId="{5F73B2BD-4D09-4217-9631-6B012C74822F}"/>
    <pc:docChg chg="delSld">
      <pc:chgData name="Roberts, Michael" userId="b078175d-c379-455c-874e-d30cae9804c7" providerId="ADAL" clId="{5F73B2BD-4D09-4217-9631-6B012C74822F}" dt="2019-03-13T01:49:58.685" v="0" actId="2696"/>
      <pc:docMkLst>
        <pc:docMk/>
      </pc:docMkLst>
      <pc:sldChg chg="del">
        <pc:chgData name="Roberts, Michael" userId="b078175d-c379-455c-874e-d30cae9804c7" providerId="ADAL" clId="{5F73B2BD-4D09-4217-9631-6B012C74822F}" dt="2019-03-13T01:49:58.685" v="0" actId="2696"/>
        <pc:sldMkLst>
          <pc:docMk/>
          <pc:sldMk cId="2906530444"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0AC6A-EB64-4FE0-8E41-9F573F950DC4}"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DCACB-B35E-442C-BB48-7D9BDBDB99FB}" type="slidenum">
              <a:rPr lang="en-US" smtClean="0"/>
              <a:t>‹#›</a:t>
            </a:fld>
            <a:endParaRPr lang="en-US"/>
          </a:p>
        </p:txBody>
      </p:sp>
    </p:spTree>
    <p:extLst>
      <p:ext uri="{BB962C8B-B14F-4D97-AF65-F5344CB8AC3E}">
        <p14:creationId xmlns:p14="http://schemas.microsoft.com/office/powerpoint/2010/main" val="195665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American Hospital Association is the national organization that represents and serves all types of hospitals, health care networks, and their patients and communities. The AHA vision is of a society of healthy communities, where all individuals reach their highest potential for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ASHE is a personal membership group of the American Hospital Association. ASHE’s mission is to optimize the health care physical environment. Not only is ASHE the largest personal membership group of the American Hospital Association, with over 12,500 members, it is also the largest association dedicated to the health care physical environment.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82784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ASHE is a new online member community to replace the current Listserv. It will help bring networking, collaboration, and resource-sharing to a whole new level.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15</a:t>
            </a:fld>
            <a:endParaRPr lang="en-US"/>
          </a:p>
        </p:txBody>
      </p:sp>
    </p:spTree>
    <p:extLst>
      <p:ext uri="{BB962C8B-B14F-4D97-AF65-F5344CB8AC3E}">
        <p14:creationId xmlns:p14="http://schemas.microsoft.com/office/powerpoint/2010/main" val="316249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self-assessment tool will allow members to evaluate their current strengths and weaknesses, and receive a customized list of suggested resources and education for career development.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16</a:t>
            </a:fld>
            <a:endParaRPr lang="en-US"/>
          </a:p>
        </p:txBody>
      </p:sp>
    </p:spTree>
    <p:extLst>
      <p:ext uri="{BB962C8B-B14F-4D97-AF65-F5344CB8AC3E}">
        <p14:creationId xmlns:p14="http://schemas.microsoft.com/office/powerpoint/2010/main" val="38474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ASHE conferences are an excellent way to learn more and to network with colleagues.</a:t>
            </a:r>
            <a:r>
              <a:rPr lang="en-US" baseline="0" dirty="0"/>
              <a:t> If you’ve never attended the ASHE Annual Conference or PDC Summit, consider doing so. It is always a great opportunity to recharge your batteries and expand your professional network. Here are the upcoming dates and locations, so be sure to mark your calendars.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48494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Another key resources is ASHE’s On Demand learning library. This web page includes recorded conferences and webinars from previous years. It’s a great way to find information on a variety of topics.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43890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wrap up, I would like to encourage you to get involved and stay involved with ASHE and your local chapter. If you’re not already an ASHE member, join. If you’re already a member, take the next step and participate in the My ASHE online community, attend a conference, or volunteer for a project. Explore the resources that ASHE has available, and feel free to contact me if you have any questions about ASHE offerings. Thank you!</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56969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mn-lt"/>
                <a:ea typeface="+mn-ea"/>
                <a:cs typeface="+mn-cs"/>
              </a:rPr>
              <a:t>ASHE 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Dedicated to optimizing the health care physical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mn-lt"/>
                <a:ea typeface="+mn-ea"/>
                <a:cs typeface="+mn-cs"/>
              </a:rPr>
              <a:t>ASHE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engage stakeholders in the creation of health care environments that are optimal for healing.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mn-lt"/>
                <a:ea typeface="+mn-ea"/>
                <a:cs typeface="+mn-cs"/>
              </a:rPr>
              <a:t>ASHE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advance our members’ ability to design, build, operate, and maintain a physical environment that supports excellent care; quality service; safe, efficient, and effective operations; and financial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mn-lt"/>
                <a:ea typeface="+mn-ea"/>
                <a:cs typeface="+mn-cs"/>
              </a:rPr>
              <a:t>ASHE CORE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ASHE is committed to demonstrating these core values as we strive to achieve the goals set forth in our strategic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Integrity</a:t>
            </a:r>
            <a:r>
              <a:rPr kumimoji="0" lang="en-US" sz="1200" b="0" i="0" u="none" strike="noStrike" kern="1200" cap="none" spc="0" normalizeH="0" baseline="0" noProof="0" dirty="0">
                <a:ln>
                  <a:noFill/>
                </a:ln>
                <a:solidFill>
                  <a:prstClr val="black"/>
                </a:solidFill>
                <a:effectLst/>
                <a:uLnTx/>
                <a:uFillTx/>
                <a:latin typeface="+mn-lt"/>
                <a:ea typeface="+mn-ea"/>
                <a:cs typeface="+mn-cs"/>
              </a:rPr>
              <a:t>—Demonstrated by uncompromised dedication to being a trusted, unbiased, and honest source of fact-based information and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Innovation</a:t>
            </a:r>
            <a:r>
              <a:rPr kumimoji="0" lang="en-US" sz="1200" b="0" i="0" u="none" strike="noStrike" kern="1200" cap="none" spc="0" normalizeH="0" baseline="0" noProof="0" dirty="0">
                <a:ln>
                  <a:noFill/>
                </a:ln>
                <a:solidFill>
                  <a:prstClr val="black"/>
                </a:solidFill>
                <a:effectLst/>
                <a:uLnTx/>
                <a:uFillTx/>
                <a:latin typeface="+mn-lt"/>
                <a:ea typeface="+mn-ea"/>
                <a:cs typeface="+mn-cs"/>
              </a:rPr>
              <a:t>—Demonstrated by continuing commitment to achieving the best of what is possible and serving as a trusted and respected source of evolving knowledge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Fellowship</a:t>
            </a:r>
            <a:r>
              <a:rPr kumimoji="0" lang="en-US" sz="1200" b="0" i="0" u="none" strike="noStrike" kern="1200" cap="none" spc="0" normalizeH="0" baseline="0" noProof="0" dirty="0">
                <a:ln>
                  <a:noFill/>
                </a:ln>
                <a:solidFill>
                  <a:prstClr val="black"/>
                </a:solidFill>
                <a:effectLst/>
                <a:uLnTx/>
                <a:uFillTx/>
                <a:latin typeface="+mn-lt"/>
                <a:ea typeface="+mn-ea"/>
                <a:cs typeface="+mn-cs"/>
              </a:rPr>
              <a:t>—Demonstrated by professional and personal pride in being part of a community of excellence with a common passion for good thinking, shared experience, and collective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Stewardship</a:t>
            </a:r>
            <a:r>
              <a:rPr kumimoji="0" lang="en-US" sz="1200" b="0" i="0" u="none" strike="noStrike" kern="1200" cap="none" spc="0" normalizeH="0" baseline="0" noProof="0" dirty="0">
                <a:ln>
                  <a:noFill/>
                </a:ln>
                <a:solidFill>
                  <a:prstClr val="black"/>
                </a:solidFill>
                <a:effectLst/>
                <a:uLnTx/>
                <a:uFillTx/>
                <a:latin typeface="+mn-lt"/>
                <a:ea typeface="+mn-ea"/>
                <a:cs typeface="+mn-cs"/>
              </a:rPr>
              <a:t>—Demonstrated by our profession’s acceptance of responsibility for success of the built environment and our leadership’s accountability for effective use of our members’ involvement in ASHE.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77227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497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codes and standards regulating health care facilities are always changing. The CMS Conditions of Participation, for example, were changed in 2017 to reflect the 2012 editions of the Life Safety Code and the Health Care Facilities Code. CMS also approved its own emergency preparedness rule instead of adopting NFPA 99 emergency preparedness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It’s important to understand the complex codes regulating health care facilities , but it’s also </a:t>
            </a:r>
            <a:r>
              <a:rPr kumimoji="0" lang="en-US" sz="1200" b="1" i="0" u="none" strike="noStrike" kern="1200" cap="none" spc="0" normalizeH="0" baseline="0" noProof="0" dirty="0">
                <a:ln>
                  <a:noFill/>
                </a:ln>
                <a:solidFill>
                  <a:prstClr val="black"/>
                </a:solidFill>
                <a:effectLst/>
                <a:uLnTx/>
                <a:uFillTx/>
                <a:latin typeface="+mn-lt"/>
                <a:ea typeface="+mn-ea"/>
                <a:cs typeface="+mn-cs"/>
              </a:rPr>
              <a:t>important to understand where to get trusted information </a:t>
            </a:r>
            <a:r>
              <a:rPr kumimoji="0" lang="en-US" sz="1200" b="0" i="0" u="none" strike="noStrike" kern="1200" cap="none" spc="0" normalizeH="0" baseline="0" noProof="0" dirty="0">
                <a:ln>
                  <a:noFill/>
                </a:ln>
                <a:solidFill>
                  <a:prstClr val="black"/>
                </a:solidFill>
                <a:effectLst/>
                <a:uLnTx/>
                <a:uFillTx/>
                <a:latin typeface="+mn-lt"/>
                <a:ea typeface="+mn-ea"/>
                <a:cs typeface="+mn-cs"/>
              </a:rPr>
              <a:t>to stay on top of ever-changing regulations. ASHE offers several resources to help. All of the direct website addresses for these resources are included on the handout.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Our ASHE CMS Conditions of Participation webpage outlines information about complying with the latest CMS regulations. On the CMS Conditions of Participation webpage, ASHE members can access resources and tools, including a handy Conditions of Participation/Accreditation Crosswalk.  ASHE members also have access to a variety of compliance tools. There’s a K-Tag crosswalk and risk assessment tools, as well as Environment of Care and Life Safety checklists that can help with compliance. Monographs and publications are a way to access more in-depth information on health care codes and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ASHE also offers ways to get answers to specific code questions that come up during the course of the year. The My ASHE online community is a great resource. You can post your question and other ASHE members can share their thoughts and provide advice.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Just Ask ASHE quarterly webinars are another great information source. We have code experts participate in these quarterly webinars. Members can submit questions and it’s simply an hour of compliance Q&amp;A. We archive these webinars also, so that you can go back and listen if you miss a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403977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ASHE acquired Health Facilities Management Magazine in 2018 to create a singular, robust publication for health care facility management, planning, design, construction, and environmental services professionals.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8</a:t>
            </a:fld>
            <a:endParaRPr lang="en-US"/>
          </a:p>
        </p:txBody>
      </p:sp>
    </p:spTree>
    <p:extLst>
      <p:ext uri="{BB962C8B-B14F-4D97-AF65-F5344CB8AC3E}">
        <p14:creationId xmlns:p14="http://schemas.microsoft.com/office/powerpoint/2010/main" val="351269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programs appropriate</a:t>
            </a:r>
            <a:r>
              <a:rPr lang="en-US" baseline="0" dirty="0"/>
              <a:t> to all ASHE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Education formats:</a:t>
            </a:r>
          </a:p>
          <a:p>
            <a:pPr marL="171450" indent="-171450">
              <a:buFontTx/>
              <a:buChar char="-"/>
            </a:pPr>
            <a:r>
              <a:rPr lang="en-US" baseline="0" dirty="0"/>
              <a:t>Face-to-face seminars and workshops</a:t>
            </a:r>
          </a:p>
          <a:p>
            <a:pPr marL="171450" indent="-171450">
              <a:buFontTx/>
              <a:buChar char="-"/>
            </a:pPr>
            <a:r>
              <a:rPr lang="en-US" baseline="0" dirty="0"/>
              <a:t>E-Learning/Distance learning</a:t>
            </a:r>
          </a:p>
          <a:p>
            <a:pPr marL="171450" indent="-171450">
              <a:buFontTx/>
              <a:buChar char="-"/>
            </a:pPr>
            <a:r>
              <a:rPr lang="en-US" baseline="0" dirty="0"/>
              <a:t>Hosted programs</a:t>
            </a:r>
          </a:p>
          <a:p>
            <a:pPr marL="171450" indent="-171450">
              <a:buFontTx/>
              <a:buChar char="-"/>
            </a:pPr>
            <a:r>
              <a:rPr lang="en-US" baseline="0" dirty="0"/>
              <a:t>Conferences</a:t>
            </a:r>
          </a:p>
          <a:p>
            <a:pPr marL="171450" indent="-171450">
              <a:buFontTx/>
              <a:buChar char="-"/>
            </a:pPr>
            <a:r>
              <a:rPr lang="en-US" baseline="0" dirty="0"/>
              <a:t>Webinars and On Demand Recordings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DCACB-B35E-442C-BB48-7D9BDBDB99FB}"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76896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15176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Reducing the cost of health care is a top priority for most of our hospitals and health care systems. One way we as facility professionals can contribute to these goals is to help our facilities become more efficient. ASHE has several resources that can help, including Energy to Care. Energy to Care is a free benchmarking and awards program that helps you track your hospitals’ energy use. Energy to Care also helps hospitals celebrate efficiencies with awards.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Explore the Energy to Care website and you’ll also find some handy sustainability tips. One tip, for example, helps facility professionals translate the financial aspects of energy reduction into language that the C-Suite can easily understand. These tips can help you get support for energy projects that lead to cost savings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American Hospital Association’s Sustainability Roadmap website was developed with ASHE and two other AHA professional membership groups. The site provides step-by-step instructions on projects that can help you lower energy costs in your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09290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Succession planning is a major concern for many of us. Members preparing for retirement may be concerned about who will take over the reins when they leave. Members looking to advance in their careers may be concerned about their career path and what they need to do to take the next step in their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Fortunately ASHE has resources for these concerns. The Succession Planning monographs helps members plan for their own future as well as the future of their facilities. It includes step-by-step instructions on how to create a succession plan and how to create your career path. Be sure to download the monograph, available free for ASHE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are looking to jumpstart your career, consider volunteering with ASHE. Serving on a task group can be a great way to show your expertise and develop leadership skills that can help you in your career. Volunteer opportunities are available through My ASHE.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Finally, I wanted to showcase a video ASHE developed targeted at young people who may not know our field exists. This is a video that you can use if you ever are speaking at a high school or college job fair—or if you are just trying to explain the field to someone who doesn’t know all the behind-the-scenes work it takes to run a hospital.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39181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6999" y="2343150"/>
            <a:ext cx="6477001" cy="1021556"/>
          </a:xfrm>
          <a:prstGeom prst="rect">
            <a:avLst/>
          </a:prstGeom>
        </p:spPr>
        <p:txBody>
          <a:bodyPr lIns="0" tIns="0" rIns="0" bIns="0" anchor="t"/>
          <a:lstStyle>
            <a:lvl1pPr algn="ctr">
              <a:defRPr sz="3800" b="0" cap="none"/>
            </a:lvl1pPr>
          </a:lstStyle>
          <a:p>
            <a:r>
              <a:rPr lang="en-US" dirty="0"/>
              <a:t>Presentation Title</a:t>
            </a:r>
          </a:p>
        </p:txBody>
      </p:sp>
      <p:sp>
        <p:nvSpPr>
          <p:cNvPr id="3" name="Text Placeholder 2"/>
          <p:cNvSpPr>
            <a:spLocks noGrp="1"/>
          </p:cNvSpPr>
          <p:nvPr>
            <p:ph type="body" idx="1" hasCustomPrompt="1"/>
          </p:nvPr>
        </p:nvSpPr>
        <p:spPr>
          <a:xfrm>
            <a:off x="2666999" y="3390901"/>
            <a:ext cx="6477001" cy="552449"/>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a:t>
            </a:r>
            <a:r>
              <a:rPr lang="en-US" sz="800" baseline="0" dirty="0">
                <a:solidFill>
                  <a:srgbClr val="6F6F6F"/>
                </a:solidFill>
                <a:ea typeface="Arial" pitchFamily="127" charset="0"/>
                <a:cs typeface="Arial" pitchFamily="127" charset="0"/>
              </a:rPr>
              <a:t> </a:t>
            </a:r>
            <a:r>
              <a:rPr lang="en-US" sz="800" dirty="0">
                <a:solidFill>
                  <a:srgbClr val="6F6F6F"/>
                </a:solidFill>
                <a:ea typeface="Arial" pitchFamily="127" charset="0"/>
                <a:cs typeface="Arial" pitchFamily="127" charset="0"/>
              </a:rPr>
              <a:t>American Society for Health Care Engineering, </a:t>
            </a:r>
            <a:br>
              <a:rPr lang="en-US" sz="800" dirty="0">
                <a:solidFill>
                  <a:srgbClr val="6F6F6F"/>
                </a:solidFill>
                <a:ea typeface="Arial" pitchFamily="127" charset="0"/>
                <a:cs typeface="Arial" pitchFamily="127" charset="0"/>
              </a:rPr>
            </a:br>
            <a:r>
              <a:rPr lang="en-US" sz="800" dirty="0">
                <a:solidFill>
                  <a:srgbClr val="6F6F6F"/>
                </a:solidFill>
                <a:ea typeface="Arial" pitchFamily="127" charset="0"/>
                <a:cs typeface="Arial" pitchFamily="127" charset="0"/>
              </a:rPr>
              <a:t>a professional membership group of the American Hospital Association </a:t>
            </a:r>
          </a:p>
          <a:p>
            <a:r>
              <a:rPr lang="en-US" sz="800" dirty="0">
                <a:solidFill>
                  <a:srgbClr val="6F6F6F"/>
                </a:solidFill>
                <a:ea typeface="Arial" pitchFamily="127" charset="0"/>
                <a:cs typeface="Arial" pitchFamily="127" charset="0"/>
              </a:rPr>
              <a:t>155 N. </a:t>
            </a:r>
            <a:r>
              <a:rPr lang="en-US" sz="800" dirty="0" err="1">
                <a:solidFill>
                  <a:srgbClr val="6F6F6F"/>
                </a:solidFill>
                <a:ea typeface="Arial" pitchFamily="127" charset="0"/>
                <a:cs typeface="Arial" pitchFamily="127" charset="0"/>
              </a:rPr>
              <a:t>Wacker</a:t>
            </a:r>
            <a:r>
              <a:rPr lang="en-US" sz="800" dirty="0">
                <a:solidFill>
                  <a:srgbClr val="6F6F6F"/>
                </a:solidFill>
                <a:ea typeface="Arial" pitchFamily="127" charset="0"/>
                <a:cs typeface="Arial" pitchFamily="127" charset="0"/>
              </a:rPr>
              <a:t> Drive, Suite 400 | Chicago, IL 60606</a:t>
            </a:r>
          </a:p>
          <a:p>
            <a:r>
              <a:rPr lang="en-US" sz="800" dirty="0" err="1">
                <a:solidFill>
                  <a:srgbClr val="6F6F6F"/>
                </a:solidFill>
                <a:ea typeface="Arial" pitchFamily="127" charset="0"/>
                <a:cs typeface="Arial" pitchFamily="127" charset="0"/>
              </a:rPr>
              <a:t>ashe.org</a:t>
            </a:r>
            <a:r>
              <a:rPr lang="en-US" sz="800" dirty="0">
                <a:solidFill>
                  <a:srgbClr val="6F6F6F"/>
                </a:solidFill>
                <a:ea typeface="Arial" pitchFamily="127" charset="0"/>
                <a:cs typeface="Arial" pitchFamily="127" charset="0"/>
              </a:rPr>
              <a:t> | </a:t>
            </a:r>
            <a:r>
              <a:rPr lang="en-US" sz="800" dirty="0" err="1">
                <a:solidFill>
                  <a:srgbClr val="6F6F6F"/>
                </a:solidFill>
                <a:ea typeface="Arial" pitchFamily="127" charset="0"/>
                <a:cs typeface="Arial" pitchFamily="127" charset="0"/>
              </a:rPr>
              <a:t>ashe@aha.org</a:t>
            </a:r>
            <a:r>
              <a:rPr lang="en-US" sz="800" dirty="0">
                <a:solidFill>
                  <a:srgbClr val="6F6F6F"/>
                </a:solidFill>
                <a:ea typeface="Arial" pitchFamily="127" charset="0"/>
                <a:cs typeface="Arial" pitchFamily="127" charset="0"/>
              </a:rPr>
              <a:t> | 312-422-3800</a:t>
            </a:r>
          </a:p>
        </p:txBody>
      </p:sp>
      <p:sp>
        <p:nvSpPr>
          <p:cNvPr id="5" name="Rectangle 4"/>
          <p:cNvSpPr/>
          <p:nvPr userDrawn="1"/>
        </p:nvSpPr>
        <p:spPr>
          <a:xfrm>
            <a:off x="4495800" y="666750"/>
            <a:ext cx="3276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1136" y="640555"/>
            <a:ext cx="2854689" cy="12573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a:t>Divider Slide</a:t>
            </a:r>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 2019 American Society for Health Care Engineering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a:t>
            </a:r>
            <a:r>
              <a:rPr lang="en-US" sz="800" baseline="0" dirty="0">
                <a:solidFill>
                  <a:srgbClr val="6F6F6F"/>
                </a:solidFill>
                <a:ea typeface="Arial" pitchFamily="127" charset="0"/>
                <a:cs typeface="Arial" pitchFamily="127" charset="0"/>
              </a:rPr>
              <a:t> </a:t>
            </a:r>
            <a:r>
              <a:rPr lang="en-US" sz="800" dirty="0">
                <a:solidFill>
                  <a:srgbClr val="6F6F6F"/>
                </a:solidFill>
                <a:ea typeface="Arial" pitchFamily="127" charset="0"/>
                <a:cs typeface="Arial" pitchFamily="127" charset="0"/>
              </a:rPr>
              <a:t>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a:t>
            </a:r>
            <a:r>
              <a:rPr lang="en-US" sz="800" baseline="0" dirty="0">
                <a:solidFill>
                  <a:srgbClr val="6F6F6F"/>
                </a:solidFill>
                <a:ea typeface="Arial" pitchFamily="127" charset="0"/>
                <a:cs typeface="Arial" pitchFamily="127" charset="0"/>
              </a:rPr>
              <a:t> </a:t>
            </a:r>
            <a:r>
              <a:rPr lang="en-US" sz="800" dirty="0">
                <a:solidFill>
                  <a:srgbClr val="6F6F6F"/>
                </a:solidFill>
                <a:ea typeface="Arial" pitchFamily="127" charset="0"/>
                <a:cs typeface="Arial" pitchFamily="127" charset="0"/>
              </a:rPr>
              <a:t>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dirty="0">
                <a:solidFill>
                  <a:srgbClr val="6F6F6F"/>
                </a:solidFill>
                <a:ea typeface="Arial" pitchFamily="127" charset="0"/>
                <a:cs typeface="Arial" pitchFamily="127" charset="0"/>
              </a:rPr>
              <a:t>© 2019 American Society for Health Care Engineering, </a:t>
            </a:r>
            <a:br>
              <a:rPr lang="en-US" sz="1400" dirty="0">
                <a:solidFill>
                  <a:srgbClr val="6F6F6F"/>
                </a:solidFill>
                <a:ea typeface="Arial" pitchFamily="127" charset="0"/>
                <a:cs typeface="Arial" pitchFamily="127" charset="0"/>
              </a:rPr>
            </a:br>
            <a:r>
              <a:rPr lang="en-US" sz="1400" dirty="0">
                <a:solidFill>
                  <a:srgbClr val="6F6F6F"/>
                </a:solidFill>
                <a:ea typeface="Arial" pitchFamily="127" charset="0"/>
                <a:cs typeface="Arial" pitchFamily="127" charset="0"/>
              </a:rPr>
              <a:t>a professional membership group of the American Hospital Association </a:t>
            </a:r>
          </a:p>
          <a:p>
            <a:r>
              <a:rPr lang="en-US" sz="1400" dirty="0">
                <a:solidFill>
                  <a:srgbClr val="6F6F6F"/>
                </a:solidFill>
                <a:ea typeface="Arial" pitchFamily="127" charset="0"/>
                <a:cs typeface="Arial" pitchFamily="127" charset="0"/>
              </a:rPr>
              <a:t>155 N. </a:t>
            </a:r>
            <a:r>
              <a:rPr lang="en-US" sz="1400" dirty="0" err="1">
                <a:solidFill>
                  <a:srgbClr val="6F6F6F"/>
                </a:solidFill>
                <a:ea typeface="Arial" pitchFamily="127" charset="0"/>
                <a:cs typeface="Arial" pitchFamily="127" charset="0"/>
              </a:rPr>
              <a:t>Wacker</a:t>
            </a:r>
            <a:r>
              <a:rPr lang="en-US" sz="1400" dirty="0">
                <a:solidFill>
                  <a:srgbClr val="6F6F6F"/>
                </a:solidFill>
                <a:ea typeface="Arial" pitchFamily="127" charset="0"/>
                <a:cs typeface="Arial" pitchFamily="127" charset="0"/>
              </a:rPr>
              <a:t> Drive, Suite 400 | Chicago, IL 60606</a:t>
            </a:r>
          </a:p>
          <a:p>
            <a:r>
              <a:rPr lang="en-US" sz="1400" dirty="0" err="1">
                <a:solidFill>
                  <a:srgbClr val="6F6F6F"/>
                </a:solidFill>
                <a:ea typeface="Arial" pitchFamily="127" charset="0"/>
                <a:cs typeface="Arial" pitchFamily="127" charset="0"/>
              </a:rPr>
              <a:t>ashe.org</a:t>
            </a:r>
            <a:r>
              <a:rPr lang="en-US" sz="1400" dirty="0">
                <a:solidFill>
                  <a:srgbClr val="6F6F6F"/>
                </a:solidFill>
                <a:ea typeface="Arial" pitchFamily="127" charset="0"/>
                <a:cs typeface="Arial" pitchFamily="127" charset="0"/>
              </a:rPr>
              <a:t> | </a:t>
            </a:r>
            <a:r>
              <a:rPr lang="en-US" sz="1400" dirty="0" err="1">
                <a:solidFill>
                  <a:srgbClr val="6F6F6F"/>
                </a:solidFill>
                <a:ea typeface="Arial" pitchFamily="127" charset="0"/>
                <a:cs typeface="Arial" pitchFamily="127" charset="0"/>
              </a:rPr>
              <a:t>ashe@aha.org</a:t>
            </a:r>
            <a:r>
              <a:rPr lang="en-US" sz="1400" dirty="0">
                <a:solidFill>
                  <a:srgbClr val="6F6F6F"/>
                </a:solidFill>
                <a:ea typeface="Arial" pitchFamily="127" charset="0"/>
                <a:cs typeface="Arial" pitchFamily="127" charset="0"/>
              </a:rPr>
              <a:t> | 312-422-3800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extLst>
      <p:ext uri="{BB962C8B-B14F-4D97-AF65-F5344CB8AC3E}">
        <p14:creationId xmlns:p14="http://schemas.microsoft.com/office/powerpoint/2010/main" val="153306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dirty="0">
                <a:solidFill>
                  <a:srgbClr val="6F6F6F"/>
                </a:solidFill>
                <a:ea typeface="Arial" pitchFamily="127" charset="0"/>
                <a:cs typeface="Arial" pitchFamily="127" charset="0"/>
              </a:rPr>
              <a:t>© 2019 American Society for Health</a:t>
            </a:r>
            <a:r>
              <a:rPr lang="en-US" sz="1400" baseline="0" dirty="0">
                <a:solidFill>
                  <a:srgbClr val="6F6F6F"/>
                </a:solidFill>
                <a:ea typeface="Arial" pitchFamily="127" charset="0"/>
                <a:cs typeface="Arial" pitchFamily="127" charset="0"/>
              </a:rPr>
              <a:t> C</a:t>
            </a:r>
            <a:r>
              <a:rPr lang="en-US" sz="1400" dirty="0">
                <a:solidFill>
                  <a:srgbClr val="6F6F6F"/>
                </a:solidFill>
                <a:ea typeface="Arial" pitchFamily="127" charset="0"/>
                <a:cs typeface="Arial" pitchFamily="127" charset="0"/>
              </a:rPr>
              <a:t>are Engineering, </a:t>
            </a:r>
            <a:br>
              <a:rPr lang="en-US" sz="1400" dirty="0">
                <a:solidFill>
                  <a:srgbClr val="6F6F6F"/>
                </a:solidFill>
                <a:ea typeface="Arial" pitchFamily="127" charset="0"/>
                <a:cs typeface="Arial" pitchFamily="127" charset="0"/>
              </a:rPr>
            </a:br>
            <a:r>
              <a:rPr lang="en-US" sz="1400" dirty="0">
                <a:solidFill>
                  <a:srgbClr val="6F6F6F"/>
                </a:solidFill>
                <a:ea typeface="Arial" pitchFamily="127" charset="0"/>
                <a:cs typeface="Arial" pitchFamily="127" charset="0"/>
              </a:rPr>
              <a:t>a professional membership group of the American Hospital Association </a:t>
            </a:r>
          </a:p>
          <a:p>
            <a:r>
              <a:rPr lang="en-US" sz="1400" dirty="0">
                <a:solidFill>
                  <a:srgbClr val="6F6F6F"/>
                </a:solidFill>
                <a:ea typeface="Arial" pitchFamily="127" charset="0"/>
                <a:cs typeface="Arial" pitchFamily="127" charset="0"/>
              </a:rPr>
              <a:t>155 N. </a:t>
            </a:r>
            <a:r>
              <a:rPr lang="en-US" sz="1400" dirty="0" err="1">
                <a:solidFill>
                  <a:srgbClr val="6F6F6F"/>
                </a:solidFill>
                <a:ea typeface="Arial" pitchFamily="127" charset="0"/>
                <a:cs typeface="Arial" pitchFamily="127" charset="0"/>
              </a:rPr>
              <a:t>Wacker</a:t>
            </a:r>
            <a:r>
              <a:rPr lang="en-US" sz="1400" dirty="0">
                <a:solidFill>
                  <a:srgbClr val="6F6F6F"/>
                </a:solidFill>
                <a:ea typeface="Arial" pitchFamily="127" charset="0"/>
                <a:cs typeface="Arial" pitchFamily="127" charset="0"/>
              </a:rPr>
              <a:t> Drive, Suite 400 | Chicago, IL 60606</a:t>
            </a:r>
          </a:p>
          <a:p>
            <a:r>
              <a:rPr lang="en-US" sz="1400" dirty="0" err="1">
                <a:solidFill>
                  <a:srgbClr val="6F6F6F"/>
                </a:solidFill>
                <a:ea typeface="Arial" pitchFamily="127" charset="0"/>
                <a:cs typeface="Arial" pitchFamily="127" charset="0"/>
              </a:rPr>
              <a:t>ashe.org</a:t>
            </a:r>
            <a:r>
              <a:rPr lang="en-US" sz="1400" dirty="0">
                <a:solidFill>
                  <a:srgbClr val="6F6F6F"/>
                </a:solidFill>
                <a:ea typeface="Arial" pitchFamily="127" charset="0"/>
                <a:cs typeface="Arial" pitchFamily="127" charset="0"/>
              </a:rPr>
              <a:t> | </a:t>
            </a:r>
            <a:r>
              <a:rPr lang="en-US" sz="1400" dirty="0" err="1">
                <a:solidFill>
                  <a:srgbClr val="6F6F6F"/>
                </a:solidFill>
                <a:ea typeface="Arial" pitchFamily="127" charset="0"/>
                <a:cs typeface="Arial" pitchFamily="127" charset="0"/>
              </a:rPr>
              <a:t>ashe@aha.org</a:t>
            </a:r>
            <a:r>
              <a:rPr lang="en-US" sz="1400" dirty="0">
                <a:solidFill>
                  <a:srgbClr val="6F6F6F"/>
                </a:solidFill>
                <a:ea typeface="Arial" pitchFamily="127" charset="0"/>
                <a:cs typeface="Arial" pitchFamily="127" charset="0"/>
              </a:rPr>
              <a:t> | 312-422-3800</a:t>
            </a:r>
          </a:p>
        </p:txBody>
      </p:sp>
    </p:spTree>
    <p:extLst>
      <p:ext uri="{BB962C8B-B14F-4D97-AF65-F5344CB8AC3E}">
        <p14:creationId xmlns:p14="http://schemas.microsoft.com/office/powerpoint/2010/main" val="310781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ASHE_PPTtemplate_ASHEonlyversion_Final_16-9_Cover"/>
          <p:cNvPicPr>
            <a:picLocks noChangeAspect="1" noChangeArrowheads="1"/>
          </p:cNvPicPr>
          <p:nvPr/>
        </p:nvPicPr>
        <p:blipFill>
          <a:blip r:embed="rId3"/>
          <a:srcRect/>
          <a:stretch>
            <a:fillRect/>
          </a:stretch>
        </p:blipFill>
        <p:spPr bwMode="auto">
          <a:xfrm>
            <a:off x="0" y="0"/>
            <a:ext cx="9145588" cy="5145088"/>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685800"/>
            <a:ext cx="3056382" cy="13967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1" fontAlgn="base" hangingPunct="1">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eaLnBrk="1" fontAlgn="base" hangingPunct="1">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eaLnBrk="1" fontAlgn="base" hangingPunct="1">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eaLnBrk="1" fontAlgn="base" hangingPunct="1">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5" name="Rectangle 4"/>
          <p:cNvSpPr/>
          <p:nvPr userDrawn="1"/>
        </p:nvSpPr>
        <p:spPr>
          <a:xfrm>
            <a:off x="7696200" y="40957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2239" y="4370349"/>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1443" y="4497424"/>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ASHE_PPTtemplate_AHAversion_Final_16-9_SpeakerNoLogo"/>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20000" y="432435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2239" y="4370349"/>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1443" y="4543331"/>
            <a:ext cx="1012981" cy="446151"/>
          </a:xfrm>
          <a:prstGeom prst="rect">
            <a:avLst/>
          </a:prstGeom>
        </p:spPr>
      </p:pic>
    </p:spTree>
    <p:extLst>
      <p:ext uri="{BB962C8B-B14F-4D97-AF65-F5344CB8AC3E}">
        <p14:creationId xmlns:p14="http://schemas.microsoft.com/office/powerpoint/2010/main" val="3451159074"/>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772400" y="432435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1448" y="4543331"/>
            <a:ext cx="1012981" cy="446151"/>
          </a:xfrm>
          <a:prstGeom prst="rect">
            <a:avLst/>
          </a:prstGeom>
        </p:spPr>
      </p:pic>
    </p:spTree>
    <p:extLst>
      <p:ext uri="{BB962C8B-B14F-4D97-AF65-F5344CB8AC3E}">
        <p14:creationId xmlns:p14="http://schemas.microsoft.com/office/powerpoint/2010/main" val="3640190481"/>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y.ashe.org/home" TargetMode="External"/><Relationship Id="rId3" Type="http://schemas.openxmlformats.org/officeDocument/2006/relationships/hyperlink" Target="http://www.ashe.org/resources/cms-conditions-of-participation.shtml" TargetMode="External"/><Relationship Id="rId7" Type="http://schemas.openxmlformats.org/officeDocument/2006/relationships/hyperlink" Target="http://www.ashe.org/education/programofferings.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ams.aha.org/EWEB/dynamicpage.aspx?Site=AHA&amp;WebCode=StoreMainPage&amp;AHABU=ASHE" TargetMode="External"/><Relationship Id="rId11" Type="http://schemas.openxmlformats.org/officeDocument/2006/relationships/image" Target="../media/image22.jpeg"/><Relationship Id="rId5" Type="http://schemas.openxmlformats.org/officeDocument/2006/relationships/hyperlink" Target="http://www.ashe.org/management_monographs/index.shtml" TargetMode="External"/><Relationship Id="rId10" Type="http://schemas.openxmlformats.org/officeDocument/2006/relationships/image" Target="../media/image21.jpeg"/><Relationship Id="rId4" Type="http://schemas.openxmlformats.org/officeDocument/2006/relationships/hyperlink" Target="http://www.ashe.org/resources/tools.shtml" TargetMode="External"/><Relationship Id="rId9" Type="http://schemas.openxmlformats.org/officeDocument/2006/relationships/hyperlink" Target="http://www.ashe.org/justaskash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2019 ASHE Update</a:t>
            </a:r>
          </a:p>
        </p:txBody>
      </p:sp>
      <p:sp>
        <p:nvSpPr>
          <p:cNvPr id="3" name="Text Placeholder 2"/>
          <p:cNvSpPr>
            <a:spLocks noGrp="1"/>
          </p:cNvSpPr>
          <p:nvPr>
            <p:ph type="body" idx="1"/>
          </p:nvPr>
        </p:nvSpPr>
        <p:spPr/>
        <p:txBody>
          <a:bodyPr/>
          <a:lstStyle/>
          <a:p>
            <a:r>
              <a:rPr lang="en-US" dirty="0"/>
              <a:t>March 15, 2019</a:t>
            </a:r>
          </a:p>
        </p:txBody>
      </p:sp>
    </p:spTree>
    <p:extLst>
      <p:ext uri="{BB962C8B-B14F-4D97-AF65-F5344CB8AC3E}">
        <p14:creationId xmlns:p14="http://schemas.microsoft.com/office/powerpoint/2010/main" val="427218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Education Programs Released in 2018</a:t>
            </a:r>
          </a:p>
        </p:txBody>
      </p:sp>
      <p:sp>
        <p:nvSpPr>
          <p:cNvPr id="3" name="Text Placeholder 2"/>
          <p:cNvSpPr>
            <a:spLocks noGrp="1"/>
          </p:cNvSpPr>
          <p:nvPr>
            <p:ph type="body" sz="quarter" idx="11"/>
          </p:nvPr>
        </p:nvSpPr>
        <p:spPr>
          <a:xfrm>
            <a:off x="304800" y="895349"/>
            <a:ext cx="4419600" cy="3733800"/>
          </a:xfrm>
        </p:spPr>
        <p:txBody>
          <a:bodyPr/>
          <a:lstStyle/>
          <a:p>
            <a:r>
              <a:rPr lang="en-US" dirty="0"/>
              <a:t>Medical Gas Cylinder Storage </a:t>
            </a:r>
            <a:br>
              <a:rPr lang="en-US" dirty="0"/>
            </a:br>
            <a:r>
              <a:rPr lang="en-US" dirty="0"/>
              <a:t>e-Learning Course | </a:t>
            </a:r>
            <a:r>
              <a:rPr lang="en-US" b="1" dirty="0"/>
              <a:t>ashe.org/</a:t>
            </a:r>
            <a:r>
              <a:rPr lang="en-US" b="1" dirty="0" err="1"/>
              <a:t>medgas</a:t>
            </a:r>
            <a:br>
              <a:rPr lang="en-US" b="1" dirty="0"/>
            </a:br>
            <a:endParaRPr lang="en-US" b="1" dirty="0"/>
          </a:p>
          <a:p>
            <a:r>
              <a:rPr lang="en-US" dirty="0"/>
              <a:t>Door Inspection and Maintenance Workshop | </a:t>
            </a:r>
            <a:r>
              <a:rPr lang="en-US" b="1" dirty="0"/>
              <a:t>ashe.org/doors</a:t>
            </a:r>
            <a:br>
              <a:rPr lang="en-US" b="1" dirty="0"/>
            </a:br>
            <a:endParaRPr lang="en-US" b="1" dirty="0"/>
          </a:p>
          <a:p>
            <a:r>
              <a:rPr lang="en-US" dirty="0"/>
              <a:t>Ventilation of Health Care Facilities: Complying with ASHRAE Standard 170 | </a:t>
            </a:r>
            <a:r>
              <a:rPr lang="en-US" b="1" dirty="0"/>
              <a:t>ashe.org/ventilation</a:t>
            </a:r>
            <a:br>
              <a:rPr lang="en-US" b="1" dirty="0"/>
            </a:br>
            <a:endParaRPr lang="en-US" b="1" dirty="0"/>
          </a:p>
          <a:p>
            <a:r>
              <a:rPr lang="en-US" dirty="0"/>
              <a:t>Physical Environment Survey Readiness Program | </a:t>
            </a:r>
            <a:r>
              <a:rPr lang="en-US" b="1" dirty="0"/>
              <a:t>ashe.org/</a:t>
            </a:r>
            <a:r>
              <a:rPr lang="en-US" b="1" dirty="0" err="1"/>
              <a:t>surveyready</a:t>
            </a:r>
            <a:endParaRPr lang="en-US" b="1"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527" y="1416666"/>
            <a:ext cx="4039275" cy="2691167"/>
          </a:xfrm>
          <a:prstGeom prst="rect">
            <a:avLst/>
          </a:prstGeom>
        </p:spPr>
      </p:pic>
    </p:spTree>
    <p:extLst>
      <p:ext uri="{BB962C8B-B14F-4D97-AF65-F5344CB8AC3E}">
        <p14:creationId xmlns:p14="http://schemas.microsoft.com/office/powerpoint/2010/main" val="256074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Information </a:t>
            </a:r>
          </a:p>
        </p:txBody>
      </p:sp>
      <p:sp>
        <p:nvSpPr>
          <p:cNvPr id="3" name="Text Placeholder 2"/>
          <p:cNvSpPr>
            <a:spLocks noGrp="1"/>
          </p:cNvSpPr>
          <p:nvPr>
            <p:ph type="body" sz="quarter" idx="11"/>
          </p:nvPr>
        </p:nvSpPr>
        <p:spPr>
          <a:xfrm>
            <a:off x="457200" y="895350"/>
            <a:ext cx="8229600" cy="1207136"/>
          </a:xfrm>
        </p:spPr>
        <p:txBody>
          <a:bodyPr/>
          <a:lstStyle/>
          <a:p>
            <a:r>
              <a:rPr lang="en-US" sz="2000" dirty="0"/>
              <a:t>Certified Health Care Constructor</a:t>
            </a:r>
          </a:p>
          <a:p>
            <a:r>
              <a:rPr lang="en-US" sz="2000" dirty="0"/>
              <a:t>Certified Health Care Facility Manager </a:t>
            </a:r>
          </a:p>
          <a:p>
            <a:r>
              <a:rPr lang="en-US" sz="2000" dirty="0"/>
              <a:t>Certified Health Care Physical Environment Worker</a:t>
            </a:r>
          </a:p>
          <a:p>
            <a:r>
              <a:rPr lang="en-US" sz="2000" dirty="0"/>
              <a:t>Exam review courses</a:t>
            </a:r>
          </a:p>
          <a:p>
            <a:r>
              <a:rPr lang="en-US" sz="2000" dirty="0"/>
              <a:t>Resource lists online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485944"/>
            <a:ext cx="1325880" cy="11026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747" y="2449550"/>
            <a:ext cx="1325880" cy="1112262"/>
          </a:xfrm>
          <a:prstGeom prst="rect">
            <a:avLst/>
          </a:prstGeom>
        </p:spPr>
      </p:pic>
      <p:sp>
        <p:nvSpPr>
          <p:cNvPr id="7" name="TextBox 6"/>
          <p:cNvSpPr txBox="1"/>
          <p:nvPr/>
        </p:nvSpPr>
        <p:spPr>
          <a:xfrm>
            <a:off x="4240470" y="3790950"/>
            <a:ext cx="3276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Learn more at </a:t>
            </a:r>
            <a:r>
              <a:rPr kumimoji="0" lang="en-US" sz="2000" b="1" i="0" u="none" strike="noStrike" kern="1200" cap="none" spc="0" normalizeH="0" baseline="0" noProof="0" dirty="0">
                <a:ln>
                  <a:noFill/>
                </a:ln>
                <a:solidFill>
                  <a:srgbClr val="00529B"/>
                </a:solidFill>
                <a:effectLst/>
                <a:uLnTx/>
                <a:uFillTx/>
                <a:latin typeface="Arial" pitchFamily="127" charset="0"/>
                <a:ea typeface="ＭＳ Ｐゴシック" pitchFamily="127" charset="-128"/>
              </a:rPr>
              <a:t>ashe.org/certifications</a:t>
            </a:r>
          </a:p>
        </p:txBody>
      </p:sp>
      <p:pic>
        <p:nvPicPr>
          <p:cNvPr id="1026" name="Picture 2" descr="CHF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6746" y="2380009"/>
            <a:ext cx="1327448"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5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55669"/>
            <a:ext cx="3528666" cy="943428"/>
          </a:xfrm>
          <a:prstGeom prst="rect">
            <a:avLst/>
          </a:prstGeom>
        </p:spPr>
      </p:pic>
      <p:sp>
        <p:nvSpPr>
          <p:cNvPr id="10" name="Rounded Rectangle 9"/>
          <p:cNvSpPr/>
          <p:nvPr/>
        </p:nvSpPr>
        <p:spPr>
          <a:xfrm>
            <a:off x="5410200" y="2153171"/>
            <a:ext cx="2578331" cy="411477"/>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11" name="Rounded Rectangle 10"/>
          <p:cNvSpPr/>
          <p:nvPr/>
        </p:nvSpPr>
        <p:spPr>
          <a:xfrm>
            <a:off x="5137265" y="3908944"/>
            <a:ext cx="3124200" cy="411477"/>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12" name="TextBox 11"/>
          <p:cNvSpPr txBox="1"/>
          <p:nvPr/>
        </p:nvSpPr>
        <p:spPr>
          <a:xfrm>
            <a:off x="5632565" y="2174243"/>
            <a:ext cx="2133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127" charset="0"/>
                <a:ea typeface="ＭＳ Ｐゴシック" pitchFamily="127" charset="-128"/>
              </a:rPr>
              <a:t>energytocare.org</a:t>
            </a:r>
          </a:p>
        </p:txBody>
      </p:sp>
      <p:sp>
        <p:nvSpPr>
          <p:cNvPr id="13" name="TextBox 12"/>
          <p:cNvSpPr txBox="1"/>
          <p:nvPr/>
        </p:nvSpPr>
        <p:spPr>
          <a:xfrm>
            <a:off x="5181600" y="3930016"/>
            <a:ext cx="3124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127" charset="0"/>
                <a:ea typeface="ＭＳ Ｐゴシック" pitchFamily="127" charset="-128"/>
              </a:rPr>
              <a:t>sustainabilityroadmap.org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897" y="872593"/>
            <a:ext cx="2590800" cy="107473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09" y="1257441"/>
            <a:ext cx="4238625" cy="2825750"/>
          </a:xfrm>
          <a:prstGeom prst="rect">
            <a:avLst/>
          </a:prstGeom>
        </p:spPr>
      </p:pic>
    </p:spTree>
    <p:extLst>
      <p:ext uri="{BB962C8B-B14F-4D97-AF65-F5344CB8AC3E}">
        <p14:creationId xmlns:p14="http://schemas.microsoft.com/office/powerpoint/2010/main" val="416560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Planning Resources</a:t>
            </a:r>
          </a:p>
        </p:txBody>
      </p:sp>
      <p:sp>
        <p:nvSpPr>
          <p:cNvPr id="3" name="Text Placeholder 2"/>
          <p:cNvSpPr>
            <a:spLocks noGrp="1"/>
          </p:cNvSpPr>
          <p:nvPr>
            <p:ph type="body" sz="quarter" idx="11"/>
          </p:nvPr>
        </p:nvSpPr>
        <p:spPr>
          <a:xfrm>
            <a:off x="457200" y="742950"/>
            <a:ext cx="4267200" cy="2743200"/>
          </a:xfrm>
        </p:spPr>
        <p:txBody>
          <a:bodyPr/>
          <a:lstStyle/>
          <a:p>
            <a:r>
              <a:rPr lang="en-US" dirty="0"/>
              <a:t>Monograph: </a:t>
            </a:r>
            <a:r>
              <a:rPr lang="en-US" i="1" dirty="0"/>
              <a:t>Succession Planning: Preparing for the Future of Your Facility and Your Career | </a:t>
            </a:r>
            <a:r>
              <a:rPr lang="en-US" b="1" dirty="0"/>
              <a:t>ashe.org/monographs</a:t>
            </a:r>
            <a:br>
              <a:rPr lang="en-US" i="1" dirty="0"/>
            </a:br>
            <a:endParaRPr lang="en-US" i="1" dirty="0"/>
          </a:p>
          <a:p>
            <a:r>
              <a:rPr lang="en-US" dirty="0"/>
              <a:t>Volunteering with My ASHE | </a:t>
            </a:r>
            <a:r>
              <a:rPr lang="en-US" b="1" dirty="0"/>
              <a:t>my.ashe.org</a:t>
            </a:r>
            <a:br>
              <a:rPr lang="en-US" dirty="0"/>
            </a:br>
            <a:endParaRPr lang="en-US" dirty="0"/>
          </a:p>
          <a:p>
            <a:r>
              <a:rPr lang="en-US" dirty="0"/>
              <a:t>Video for high school and college students | </a:t>
            </a:r>
            <a:r>
              <a:rPr lang="en-US" b="1" dirty="0"/>
              <a:t>ashe.org/</a:t>
            </a:r>
            <a:r>
              <a:rPr lang="en-US" b="1" dirty="0" err="1"/>
              <a:t>yourfuture</a:t>
            </a:r>
            <a:endParaRPr lang="en-US"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866775"/>
            <a:ext cx="1922473" cy="24955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137" y="2885411"/>
            <a:ext cx="3111216" cy="175279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562350"/>
            <a:ext cx="2657475" cy="1238250"/>
          </a:xfrm>
          <a:prstGeom prst="rect">
            <a:avLst/>
          </a:prstGeom>
        </p:spPr>
      </p:pic>
    </p:spTree>
    <p:extLst>
      <p:ext uri="{BB962C8B-B14F-4D97-AF65-F5344CB8AC3E}">
        <p14:creationId xmlns:p14="http://schemas.microsoft.com/office/powerpoint/2010/main" val="22498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Monograph Downloads</a:t>
            </a:r>
          </a:p>
        </p:txBody>
      </p:sp>
      <p:sp>
        <p:nvSpPr>
          <p:cNvPr id="3" name="Text Placeholder 2"/>
          <p:cNvSpPr>
            <a:spLocks noGrp="1"/>
          </p:cNvSpPr>
          <p:nvPr>
            <p:ph type="body" sz="quarter" idx="11"/>
          </p:nvPr>
        </p:nvSpPr>
        <p:spPr>
          <a:xfrm>
            <a:off x="493222" y="1504950"/>
            <a:ext cx="4307378" cy="1826110"/>
          </a:xfrm>
        </p:spPr>
        <p:txBody>
          <a:bodyPr/>
          <a:lstStyle/>
          <a:p>
            <a:pPr marL="0" indent="0">
              <a:buNone/>
            </a:pPr>
            <a:r>
              <a:rPr lang="en-US" sz="2000" dirty="0"/>
              <a:t>ASHE released 6 new monographs in 2018. Explore and download all available monographs at </a:t>
            </a:r>
            <a:r>
              <a:rPr lang="en-US" sz="2000" b="1" dirty="0"/>
              <a:t>ashe.org/monographs</a:t>
            </a:r>
            <a:r>
              <a:rPr lang="en-US" sz="2000" dirty="0"/>
              <a:t>.</a:t>
            </a:r>
          </a:p>
        </p:txBody>
      </p:sp>
      <p:pic>
        <p:nvPicPr>
          <p:cNvPr id="4" name="Picture 3"/>
          <p:cNvPicPr>
            <a:picLocks noChangeAspect="1"/>
          </p:cNvPicPr>
          <p:nvPr/>
        </p:nvPicPr>
        <p:blipFill>
          <a:blip r:embed="rId2"/>
          <a:stretch>
            <a:fillRect/>
          </a:stretch>
        </p:blipFill>
        <p:spPr>
          <a:xfrm rot="217435">
            <a:off x="6264699" y="904803"/>
            <a:ext cx="1491832" cy="1927647"/>
          </a:xfrm>
          <a:prstGeom prst="rect">
            <a:avLst/>
          </a:prstGeom>
          <a:effectLst>
            <a:outerShdw blurRad="50800" dist="38100" dir="16200000" rotWithShape="0">
              <a:prstClr val="black">
                <a:alpha val="40000"/>
              </a:prstClr>
            </a:outerShdw>
          </a:effectLst>
        </p:spPr>
      </p:pic>
      <p:pic>
        <p:nvPicPr>
          <p:cNvPr id="5" name="Picture 4"/>
          <p:cNvPicPr>
            <a:picLocks noChangeAspect="1"/>
          </p:cNvPicPr>
          <p:nvPr/>
        </p:nvPicPr>
        <p:blipFill>
          <a:blip r:embed="rId3"/>
          <a:stretch>
            <a:fillRect/>
          </a:stretch>
        </p:blipFill>
        <p:spPr>
          <a:xfrm rot="21105652">
            <a:off x="4931195" y="1965769"/>
            <a:ext cx="1494793" cy="1930265"/>
          </a:xfrm>
          <a:prstGeom prst="rect">
            <a:avLst/>
          </a:prstGeom>
          <a:effectLst>
            <a:outerShdw blurRad="50800" dist="38100" dir="16200000" rotWithShape="0">
              <a:prstClr val="black">
                <a:alpha val="40000"/>
              </a:prstClr>
            </a:outerShdw>
          </a:effectLst>
        </p:spPr>
      </p:pic>
      <p:pic>
        <p:nvPicPr>
          <p:cNvPr id="6" name="Picture 5"/>
          <p:cNvPicPr>
            <a:picLocks noChangeAspect="1"/>
          </p:cNvPicPr>
          <p:nvPr/>
        </p:nvPicPr>
        <p:blipFill>
          <a:blip r:embed="rId4"/>
          <a:stretch>
            <a:fillRect/>
          </a:stretch>
        </p:blipFill>
        <p:spPr>
          <a:xfrm rot="907183">
            <a:off x="7133297" y="2445041"/>
            <a:ext cx="1536415" cy="198076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9922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Members-Only Online Community</a:t>
            </a:r>
          </a:p>
        </p:txBody>
      </p:sp>
      <p:sp>
        <p:nvSpPr>
          <p:cNvPr id="5" name="Text Placeholder 2"/>
          <p:cNvSpPr txBox="1">
            <a:spLocks/>
          </p:cNvSpPr>
          <p:nvPr/>
        </p:nvSpPr>
        <p:spPr>
          <a:xfrm>
            <a:off x="685800" y="2952750"/>
            <a:ext cx="7620000" cy="16764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Arial" panose="020B0604020202020204" pitchFamily="34" charset="0"/>
              <a:buChar char="•"/>
            </a:pPr>
            <a:r>
              <a:rPr lang="en-US" sz="2000" dirty="0"/>
              <a:t>Launched to all members in </a:t>
            </a:r>
            <a:r>
              <a:rPr lang="en-US" sz="2000" b="1" dirty="0"/>
              <a:t>December of 2017</a:t>
            </a:r>
            <a:r>
              <a:rPr lang="en-US" sz="2000" dirty="0"/>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My ASHE: Like the Listserv, only better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Improved features for member-to-member communication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New volunteer platform to promote member engagement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dirty="0">
              <a:ln>
                <a:noFill/>
              </a:ln>
              <a:solidFill>
                <a:srgbClr val="00539A"/>
              </a:solidFill>
              <a:effectLst/>
              <a:uLnTx/>
              <a:uFillTx/>
              <a:latin typeface="Arial"/>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551" b="15551"/>
          <a:stretch/>
        </p:blipFill>
        <p:spPr>
          <a:xfrm>
            <a:off x="2362200" y="1123950"/>
            <a:ext cx="3886200" cy="1247615"/>
          </a:xfrm>
          <a:prstGeom prst="rect">
            <a:avLst/>
          </a:prstGeom>
        </p:spPr>
      </p:pic>
    </p:spTree>
    <p:extLst>
      <p:ext uri="{BB962C8B-B14F-4D97-AF65-F5344CB8AC3E}">
        <p14:creationId xmlns:p14="http://schemas.microsoft.com/office/powerpoint/2010/main" val="282899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Career Map Self-Assessment Tool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4286"/>
          <a:stretch/>
        </p:blipFill>
        <p:spPr>
          <a:xfrm>
            <a:off x="4775049" y="867107"/>
            <a:ext cx="3913136" cy="3599786"/>
          </a:xfrm>
          <a:prstGeom prst="rect">
            <a:avLst/>
          </a:prstGeom>
        </p:spPr>
      </p:pic>
      <p:sp>
        <p:nvSpPr>
          <p:cNvPr id="5" name="Text Placeholder 2"/>
          <p:cNvSpPr>
            <a:spLocks noGrp="1"/>
          </p:cNvSpPr>
          <p:nvPr>
            <p:ph type="body" sz="quarter" idx="4294967295"/>
          </p:nvPr>
        </p:nvSpPr>
        <p:spPr>
          <a:xfrm>
            <a:off x="497378" y="1123950"/>
            <a:ext cx="4074622" cy="3086100"/>
          </a:xfrm>
        </p:spPr>
        <p:txBody>
          <a:bodyPr/>
          <a:lstStyle/>
          <a:p>
            <a:pPr marL="257175" indent="-257175">
              <a:buFont typeface="Arial" panose="020B0604020202020204" pitchFamily="34" charset="0"/>
              <a:buChar char="•"/>
            </a:pPr>
            <a:r>
              <a:rPr lang="en-US" sz="1800" dirty="0">
                <a:solidFill>
                  <a:schemeClr val="tx2"/>
                </a:solidFill>
              </a:rPr>
              <a:t>Allows members to rate themselves on various competencies</a:t>
            </a:r>
          </a:p>
          <a:p>
            <a:pPr marL="257175" indent="-257175">
              <a:buFont typeface="Arial" panose="020B0604020202020204" pitchFamily="34" charset="0"/>
              <a:buChar char="•"/>
            </a:pPr>
            <a:r>
              <a:rPr lang="en-US" sz="1800" dirty="0">
                <a:solidFill>
                  <a:schemeClr val="tx2"/>
                </a:solidFill>
              </a:rPr>
              <a:t>Identifies career strengths and weaknesses</a:t>
            </a:r>
          </a:p>
          <a:p>
            <a:pPr marL="257175" indent="-257175">
              <a:buFont typeface="Arial" panose="020B0604020202020204" pitchFamily="34" charset="0"/>
              <a:buChar char="•"/>
            </a:pPr>
            <a:r>
              <a:rPr lang="en-US" sz="1800" dirty="0">
                <a:solidFill>
                  <a:schemeClr val="tx2"/>
                </a:solidFill>
              </a:rPr>
              <a:t>Suggests resources/education to improve weak spots</a:t>
            </a:r>
          </a:p>
          <a:p>
            <a:pPr marL="257175" indent="-257175">
              <a:buFont typeface="Arial" panose="020B0604020202020204" pitchFamily="34" charset="0"/>
              <a:buChar char="•"/>
            </a:pPr>
            <a:r>
              <a:rPr lang="en-US" sz="1800" dirty="0">
                <a:solidFill>
                  <a:schemeClr val="tx2"/>
                </a:solidFill>
              </a:rPr>
              <a:t>Launched in </a:t>
            </a:r>
            <a:r>
              <a:rPr lang="en-US" sz="1800" b="1" dirty="0">
                <a:solidFill>
                  <a:schemeClr val="tx2"/>
                </a:solidFill>
              </a:rPr>
              <a:t>Fall 2018</a:t>
            </a:r>
          </a:p>
          <a:p>
            <a:pPr marL="257175" indent="-257175">
              <a:buFont typeface="Arial" panose="020B0604020202020204" pitchFamily="34" charset="0"/>
              <a:buChar char="•"/>
            </a:pPr>
            <a:r>
              <a:rPr lang="en-US" sz="1800" dirty="0">
                <a:solidFill>
                  <a:schemeClr val="tx2"/>
                </a:solidFill>
              </a:rPr>
              <a:t>ashe.org/</a:t>
            </a:r>
            <a:r>
              <a:rPr lang="en-US" sz="1800" dirty="0" err="1">
                <a:solidFill>
                  <a:schemeClr val="tx2"/>
                </a:solidFill>
              </a:rPr>
              <a:t>careermap</a:t>
            </a:r>
            <a:endParaRPr lang="en-US" sz="1800" dirty="0">
              <a:solidFill>
                <a:schemeClr val="tx2"/>
              </a:solidFill>
            </a:endParaRPr>
          </a:p>
        </p:txBody>
      </p:sp>
    </p:spTree>
    <p:extLst>
      <p:ext uri="{BB962C8B-B14F-4D97-AF65-F5344CB8AC3E}">
        <p14:creationId xmlns:p14="http://schemas.microsoft.com/office/powerpoint/2010/main" val="162048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find </a:t>
            </a:r>
            <a:br>
              <a:rPr lang="en-US" dirty="0"/>
            </a:br>
            <a:r>
              <a:rPr lang="en-US" dirty="0"/>
              <a:t>additional information?</a:t>
            </a:r>
          </a:p>
        </p:txBody>
      </p:sp>
    </p:spTree>
    <p:extLst>
      <p:ext uri="{BB962C8B-B14F-4D97-AF65-F5344CB8AC3E}">
        <p14:creationId xmlns:p14="http://schemas.microsoft.com/office/powerpoint/2010/main" val="182939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Conferences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360" y="819150"/>
            <a:ext cx="1309584" cy="174835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250" y="2757312"/>
            <a:ext cx="1755804" cy="1755804"/>
          </a:xfrm>
          <a:prstGeom prst="rect">
            <a:avLst/>
          </a:prstGeom>
        </p:spPr>
      </p:pic>
      <p:sp>
        <p:nvSpPr>
          <p:cNvPr id="6" name="Text Placeholder 2"/>
          <p:cNvSpPr txBox="1">
            <a:spLocks/>
          </p:cNvSpPr>
          <p:nvPr/>
        </p:nvSpPr>
        <p:spPr>
          <a:xfrm>
            <a:off x="2438400" y="1047750"/>
            <a:ext cx="4777067" cy="15978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1800" b="1" i="0" u="none" strike="noStrike" kern="1200" cap="none" spc="0" normalizeH="0" baseline="0" noProof="0" dirty="0">
                <a:ln>
                  <a:noFill/>
                </a:ln>
                <a:solidFill>
                  <a:srgbClr val="00539A"/>
                </a:solidFill>
                <a:effectLst/>
                <a:uLnTx/>
                <a:uFillTx/>
                <a:latin typeface="Arial"/>
                <a:ea typeface="+mn-ea"/>
                <a:cs typeface="+mn-cs"/>
              </a:rPr>
              <a:t>2019–2020 Conference Dates &amp; Locations: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a:ln>
                  <a:noFill/>
                </a:ln>
                <a:solidFill>
                  <a:srgbClr val="00539A"/>
                </a:solidFill>
                <a:effectLst/>
                <a:uLnTx/>
                <a:uFillTx/>
                <a:latin typeface="Arial"/>
                <a:ea typeface="+mn-ea"/>
                <a:cs typeface="+mn-cs"/>
              </a:rPr>
              <a:t>July 14–17, 2019 | Baltimore, MD</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a:ln>
                  <a:noFill/>
                </a:ln>
                <a:solidFill>
                  <a:srgbClr val="00539A"/>
                </a:solidFill>
                <a:effectLst/>
                <a:uLnTx/>
                <a:uFillTx/>
                <a:latin typeface="Arial"/>
                <a:ea typeface="+mn-ea"/>
                <a:cs typeface="+mn-cs"/>
              </a:rPr>
              <a:t>August 2–5, 2020 | Chicago, IL</a:t>
            </a:r>
            <a:br>
              <a:rPr kumimoji="0" lang="en-US" sz="1800" b="0" i="0" u="none" strike="noStrike" kern="1200" cap="none" spc="0" normalizeH="0" baseline="0" noProof="0" dirty="0">
                <a:ln>
                  <a:noFill/>
                </a:ln>
                <a:solidFill>
                  <a:srgbClr val="00539A"/>
                </a:solidFill>
                <a:effectLst/>
                <a:uLnTx/>
                <a:uFillTx/>
                <a:latin typeface="Arial"/>
                <a:ea typeface="+mn-ea"/>
                <a:cs typeface="+mn-cs"/>
              </a:rPr>
            </a:br>
            <a:endParaRPr kumimoji="0" lang="en-US" sz="1800" b="0" i="0" u="none" strike="noStrike" kern="1200" cap="none" spc="0" normalizeH="0" baseline="0" noProof="0" dirty="0">
              <a:ln>
                <a:noFill/>
              </a:ln>
              <a:solidFill>
                <a:srgbClr val="00539A"/>
              </a:solidFill>
              <a:effectLst/>
              <a:uLnTx/>
              <a:uFillTx/>
              <a:latin typeface="Arial"/>
              <a:ea typeface="+mn-ea"/>
              <a:cs typeface="+mn-cs"/>
            </a:endParaRPr>
          </a:p>
        </p:txBody>
      </p:sp>
      <p:sp>
        <p:nvSpPr>
          <p:cNvPr id="8" name="TextBox 7"/>
          <p:cNvSpPr txBox="1"/>
          <p:nvPr/>
        </p:nvSpPr>
        <p:spPr>
          <a:xfrm>
            <a:off x="6321116" y="1858012"/>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ashe.org/annual</a:t>
            </a:r>
          </a:p>
        </p:txBody>
      </p:sp>
      <p:sp>
        <p:nvSpPr>
          <p:cNvPr id="9" name="Rounded Rectangle 8"/>
          <p:cNvSpPr/>
          <p:nvPr/>
        </p:nvSpPr>
        <p:spPr>
          <a:xfrm>
            <a:off x="6651371" y="1504950"/>
            <a:ext cx="2168318" cy="516832"/>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10" name="TextBox 9"/>
          <p:cNvSpPr txBox="1"/>
          <p:nvPr/>
        </p:nvSpPr>
        <p:spPr>
          <a:xfrm>
            <a:off x="6473516" y="1567158"/>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ashe.org/annual</a:t>
            </a:r>
          </a:p>
        </p:txBody>
      </p:sp>
      <p:sp>
        <p:nvSpPr>
          <p:cNvPr id="13" name="Text Placeholder 2"/>
          <p:cNvSpPr txBox="1">
            <a:spLocks/>
          </p:cNvSpPr>
          <p:nvPr/>
        </p:nvSpPr>
        <p:spPr>
          <a:xfrm>
            <a:off x="2332907" y="2832044"/>
            <a:ext cx="4918582" cy="130013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Tx/>
              <a:buNone/>
              <a:defRPr sz="2100" kern="1200">
                <a:solidFill>
                  <a:srgbClr val="00539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rgbClr val="00539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539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539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539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1800" b="1" i="0" u="none" strike="noStrike" kern="1200" cap="none" spc="0" normalizeH="0" baseline="0" noProof="0" dirty="0">
                <a:ln>
                  <a:noFill/>
                </a:ln>
                <a:solidFill>
                  <a:srgbClr val="84235E"/>
                </a:solidFill>
                <a:effectLst/>
                <a:uLnTx/>
                <a:uFillTx/>
                <a:latin typeface="Arial"/>
                <a:ea typeface="+mn-ea"/>
                <a:cs typeface="+mn-cs"/>
              </a:rPr>
              <a:t>2019–2020 Conference Dates &amp; Locations: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a:ln>
                  <a:noFill/>
                </a:ln>
                <a:solidFill>
                  <a:srgbClr val="84235E"/>
                </a:solidFill>
                <a:effectLst/>
                <a:uLnTx/>
                <a:uFillTx/>
                <a:latin typeface="Arial"/>
                <a:ea typeface="+mn-ea"/>
                <a:cs typeface="+mn-cs"/>
              </a:rPr>
              <a:t>March 17–20, 2019 | Phoenix, AZ</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a:ln>
                  <a:noFill/>
                </a:ln>
                <a:solidFill>
                  <a:srgbClr val="84235E"/>
                </a:solidFill>
                <a:effectLst/>
                <a:uLnTx/>
                <a:uFillTx/>
                <a:latin typeface="Arial"/>
                <a:ea typeface="+mn-ea"/>
                <a:cs typeface="+mn-cs"/>
              </a:rPr>
              <a:t>March 22–25, 2020 | San Antonio, TX</a:t>
            </a:r>
          </a:p>
          <a:p>
            <a:pPr marL="0" marR="0" lvl="0" indent="0" algn="l" defTabSz="685800" rtl="0" eaLnBrk="1" fontAlgn="auto" latinLnBrk="0" hangingPunct="1">
              <a:lnSpc>
                <a:spcPct val="90000"/>
              </a:lnSpc>
              <a:spcBef>
                <a:spcPts val="750"/>
              </a:spcBef>
              <a:spcAft>
                <a:spcPts val="0"/>
              </a:spcAft>
              <a:buClrTx/>
              <a:buSzTx/>
              <a:buFontTx/>
              <a:buNone/>
              <a:tabLst/>
              <a:defRPr/>
            </a:pPr>
            <a:endParaRPr kumimoji="0" lang="en-US" sz="1800" b="0" i="0" u="none" strike="noStrike" kern="1200" cap="none" spc="0" normalizeH="0" baseline="0" noProof="0" dirty="0">
              <a:ln>
                <a:noFill/>
              </a:ln>
              <a:solidFill>
                <a:srgbClr val="84235E"/>
              </a:solidFill>
              <a:effectLst/>
              <a:uLnTx/>
              <a:uFillTx/>
              <a:latin typeface="Arial"/>
              <a:ea typeface="+mn-ea"/>
              <a:cs typeface="+mn-cs"/>
            </a:endParaRPr>
          </a:p>
        </p:txBody>
      </p:sp>
      <p:sp>
        <p:nvSpPr>
          <p:cNvPr id="14" name="Rounded Rectangle 13"/>
          <p:cNvSpPr/>
          <p:nvPr/>
        </p:nvSpPr>
        <p:spPr>
          <a:xfrm>
            <a:off x="6651371" y="3333750"/>
            <a:ext cx="2168318" cy="516832"/>
          </a:xfrm>
          <a:prstGeom prst="roundRect">
            <a:avLst/>
          </a:prstGeom>
          <a:solidFill>
            <a:srgbClr val="660066"/>
          </a:solidFill>
          <a:ln>
            <a:noFill/>
          </a:ln>
          <a:effectLst>
            <a:outerShdw blurRad="57150" dist="19050" dir="5400000" algn="ctr" rotWithShape="0">
              <a:srgbClr val="000000">
                <a:alpha val="63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15" name="TextBox 14"/>
          <p:cNvSpPr txBox="1"/>
          <p:nvPr/>
        </p:nvSpPr>
        <p:spPr>
          <a:xfrm>
            <a:off x="6473516" y="3382460"/>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pdcsummit.org</a:t>
            </a:r>
          </a:p>
        </p:txBody>
      </p:sp>
    </p:spTree>
    <p:extLst>
      <p:ext uri="{BB962C8B-B14F-4D97-AF65-F5344CB8AC3E}">
        <p14:creationId xmlns:p14="http://schemas.microsoft.com/office/powerpoint/2010/main" val="412567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33400"/>
          </a:xfrm>
        </p:spPr>
        <p:txBody>
          <a:bodyPr/>
          <a:lstStyle/>
          <a:p>
            <a:r>
              <a:rPr lang="en-US" dirty="0"/>
              <a:t>ASHE’s On Demand Library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98" t="6297" b="9749"/>
          <a:stretch/>
        </p:blipFill>
        <p:spPr>
          <a:xfrm>
            <a:off x="76200" y="895350"/>
            <a:ext cx="6553200" cy="3700406"/>
          </a:xfrm>
          <a:prstGeom prst="rect">
            <a:avLst/>
          </a:prstGeom>
        </p:spPr>
      </p:pic>
      <p:sp>
        <p:nvSpPr>
          <p:cNvPr id="6" name="Rounded Rectangle 5"/>
          <p:cNvSpPr/>
          <p:nvPr/>
        </p:nvSpPr>
        <p:spPr>
          <a:xfrm>
            <a:off x="5694719" y="1940507"/>
            <a:ext cx="2895600" cy="477173"/>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7" name="TextBox 6"/>
          <p:cNvSpPr txBox="1"/>
          <p:nvPr/>
        </p:nvSpPr>
        <p:spPr>
          <a:xfrm>
            <a:off x="5807825" y="1979038"/>
            <a:ext cx="26693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t>
            </a:r>
            <a:r>
              <a:rPr kumimoji="0" lang="en-US" sz="2000" b="1" i="0" u="none" strike="noStrike" kern="1200" cap="none" spc="0" normalizeH="0" baseline="0" noProof="0" dirty="0" err="1">
                <a:ln>
                  <a:noFill/>
                </a:ln>
                <a:solidFill>
                  <a:srgbClr val="FFFFFF"/>
                </a:solidFill>
                <a:effectLst/>
                <a:uLnTx/>
                <a:uFillTx/>
                <a:latin typeface="Arial"/>
                <a:ea typeface="ＭＳ Ｐゴシック" pitchFamily="127" charset="-128"/>
                <a:cs typeface="+mn-cs"/>
              </a:rPr>
              <a:t>ondemand</a:t>
            </a:r>
            <a:endParaRPr kumimoji="0" lang="en-US" sz="14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sp>
        <p:nvSpPr>
          <p:cNvPr id="9" name="Text Placeholder 2"/>
          <p:cNvSpPr>
            <a:spLocks noGrp="1"/>
          </p:cNvSpPr>
          <p:nvPr>
            <p:ph type="body" sz="quarter" idx="11"/>
          </p:nvPr>
        </p:nvSpPr>
        <p:spPr>
          <a:xfrm>
            <a:off x="5856316" y="2628876"/>
            <a:ext cx="2572406" cy="1467773"/>
          </a:xfrm>
        </p:spPr>
        <p:txBody>
          <a:bodyPr/>
          <a:lstStyle/>
          <a:p>
            <a:pPr marL="0" indent="0">
              <a:buNone/>
            </a:pPr>
            <a:r>
              <a:rPr lang="en-US" dirty="0"/>
              <a:t>NEW web page layout launched in </a:t>
            </a:r>
            <a:r>
              <a:rPr lang="en-US" b="1" dirty="0"/>
              <a:t>Summer 2018</a:t>
            </a:r>
            <a:r>
              <a:rPr lang="en-US" dirty="0"/>
              <a:t>!</a:t>
            </a:r>
          </a:p>
        </p:txBody>
      </p:sp>
      <p:pic>
        <p:nvPicPr>
          <p:cNvPr id="3" name="Picture 2"/>
          <p:cNvPicPr>
            <a:picLocks noChangeAspect="1"/>
          </p:cNvPicPr>
          <p:nvPr/>
        </p:nvPicPr>
        <p:blipFill rotWithShape="1">
          <a:blip r:embed="rId4"/>
          <a:srcRect b="12948"/>
          <a:stretch/>
        </p:blipFill>
        <p:spPr>
          <a:xfrm>
            <a:off x="990600" y="1123950"/>
            <a:ext cx="4343400" cy="2590800"/>
          </a:xfrm>
          <a:prstGeom prst="rect">
            <a:avLst/>
          </a:prstGeom>
        </p:spPr>
      </p:pic>
    </p:spTree>
    <p:extLst>
      <p:ext uri="{BB962C8B-B14F-4D97-AF65-F5344CB8AC3E}">
        <p14:creationId xmlns:p14="http://schemas.microsoft.com/office/powerpoint/2010/main" val="257113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 D. Roberts, PE</a:t>
            </a:r>
          </a:p>
        </p:txBody>
      </p:sp>
      <p:sp>
        <p:nvSpPr>
          <p:cNvPr id="3" name="Text Placeholder 2"/>
          <p:cNvSpPr>
            <a:spLocks noGrp="1"/>
          </p:cNvSpPr>
          <p:nvPr>
            <p:ph type="body" sz="quarter" idx="10"/>
          </p:nvPr>
        </p:nvSpPr>
        <p:spPr/>
        <p:txBody>
          <a:bodyPr/>
          <a:lstStyle/>
          <a:p>
            <a:r>
              <a:rPr lang="en-US" dirty="0"/>
              <a:t>Director, Facilities Management</a:t>
            </a:r>
          </a:p>
          <a:p>
            <a:r>
              <a:rPr lang="en-US" dirty="0"/>
              <a:t>Atrium Health</a:t>
            </a:r>
          </a:p>
        </p:txBody>
      </p:sp>
      <p:pic>
        <p:nvPicPr>
          <p:cNvPr id="6" name="Picture Placeholder 5">
            <a:extLst>
              <a:ext uri="{FF2B5EF4-FFF2-40B4-BE49-F238E27FC236}">
                <a16:creationId xmlns:a16="http://schemas.microsoft.com/office/drawing/2014/main" id="{9E4F0495-8347-4034-A986-F527C8216A3A}"/>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1072" b="11072"/>
          <a:stretch>
            <a:fillRect/>
          </a:stretch>
        </p:blipFill>
        <p:spPr/>
      </p:pic>
    </p:spTree>
    <p:extLst>
      <p:ext uri="{BB962C8B-B14F-4D97-AF65-F5344CB8AC3E}">
        <p14:creationId xmlns:p14="http://schemas.microsoft.com/office/powerpoint/2010/main" val="3626640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 with ASHE</a:t>
            </a:r>
          </a:p>
        </p:txBody>
      </p:sp>
      <p:sp>
        <p:nvSpPr>
          <p:cNvPr id="3" name="Text Placeholder 2"/>
          <p:cNvSpPr>
            <a:spLocks noGrp="1"/>
          </p:cNvSpPr>
          <p:nvPr>
            <p:ph type="body" sz="quarter" idx="11"/>
          </p:nvPr>
        </p:nvSpPr>
        <p:spPr>
          <a:xfrm>
            <a:off x="457200" y="1051560"/>
            <a:ext cx="8229600" cy="2129790"/>
          </a:xfrm>
        </p:spPr>
        <p:txBody>
          <a:bodyPr/>
          <a:lstStyle/>
          <a:p>
            <a:r>
              <a:rPr lang="en-US" dirty="0"/>
              <a:t>If you are not an member, join!</a:t>
            </a:r>
          </a:p>
          <a:p>
            <a:r>
              <a:rPr lang="en-US" dirty="0"/>
              <a:t>If you are a member, get involved!</a:t>
            </a:r>
          </a:p>
          <a:p>
            <a:r>
              <a:rPr lang="en-US" dirty="0"/>
              <a:t>Participate in My ASHE</a:t>
            </a:r>
          </a:p>
          <a:p>
            <a:r>
              <a:rPr lang="en-US" dirty="0"/>
              <a:t>Attend conferences </a:t>
            </a:r>
          </a:p>
          <a:p>
            <a:r>
              <a:rPr lang="en-US" dirty="0"/>
              <a:t>Volunteer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75" y="809971"/>
            <a:ext cx="2828925" cy="18859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031" y="1907251"/>
            <a:ext cx="2426677" cy="15773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262" y="2804904"/>
            <a:ext cx="2284338" cy="1522511"/>
          </a:xfrm>
          <a:prstGeom prst="rect">
            <a:avLst/>
          </a:prstGeom>
        </p:spPr>
      </p:pic>
      <p:sp>
        <p:nvSpPr>
          <p:cNvPr id="8" name="TextBox 7"/>
          <p:cNvSpPr txBox="1"/>
          <p:nvPr/>
        </p:nvSpPr>
        <p:spPr>
          <a:xfrm>
            <a:off x="648977" y="3835273"/>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t>
            </a:r>
          </a:p>
        </p:txBody>
      </p:sp>
      <p:sp>
        <p:nvSpPr>
          <p:cNvPr id="9" name="Rounded Rectangle 8"/>
          <p:cNvSpPr/>
          <p:nvPr/>
        </p:nvSpPr>
        <p:spPr>
          <a:xfrm>
            <a:off x="582590" y="3566159"/>
            <a:ext cx="2590415" cy="664965"/>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10" name="TextBox 9"/>
          <p:cNvSpPr txBox="1"/>
          <p:nvPr/>
        </p:nvSpPr>
        <p:spPr>
          <a:xfrm>
            <a:off x="538197" y="3604800"/>
            <a:ext cx="2745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t>
            </a:r>
            <a:endParaRPr kumimoji="0" lang="en-US" sz="20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spTree>
    <p:extLst>
      <p:ext uri="{BB962C8B-B14F-4D97-AF65-F5344CB8AC3E}">
        <p14:creationId xmlns:p14="http://schemas.microsoft.com/office/powerpoint/2010/main" val="359744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28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American Society for Health Care Engineering (ASHE)</a:t>
            </a:r>
          </a:p>
        </p:txBody>
      </p:sp>
      <p:sp>
        <p:nvSpPr>
          <p:cNvPr id="3" name="Text Placeholder 2"/>
          <p:cNvSpPr>
            <a:spLocks noGrp="1"/>
          </p:cNvSpPr>
          <p:nvPr>
            <p:ph type="body" sz="quarter" idx="4294967295"/>
          </p:nvPr>
        </p:nvSpPr>
        <p:spPr>
          <a:xfrm>
            <a:off x="304800" y="2343150"/>
            <a:ext cx="8229600" cy="1524000"/>
          </a:xfrm>
          <a:prstGeom prst="rect">
            <a:avLst/>
          </a:prstGeom>
        </p:spPr>
        <p:txBody>
          <a:bodyPr/>
          <a:lstStyle/>
          <a:p>
            <a:pPr marL="0" indent="0" algn="ctr">
              <a:buNone/>
            </a:pPr>
            <a:r>
              <a:rPr lang="en-US" dirty="0">
                <a:solidFill>
                  <a:srgbClr val="00539A"/>
                </a:solidFill>
                <a:latin typeface="Arial"/>
              </a:rPr>
              <a:t>With 12,500+ members, ASHE is the largest professional membership group of the American Hospital Association (AHA).</a:t>
            </a:r>
            <a:endParaRPr lang="en-US" dirty="0">
              <a:solidFill>
                <a:srgbClr val="FFFFFF"/>
              </a:solidFill>
              <a:latin typeface="Arial"/>
            </a:endParaRP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9535"/>
          <a:stretch/>
        </p:blipFill>
        <p:spPr>
          <a:xfrm>
            <a:off x="1066800" y="971550"/>
            <a:ext cx="3962400" cy="1245855"/>
          </a:xfrm>
          <a:prstGeom prst="rect">
            <a:avLst/>
          </a:prstGeom>
        </p:spPr>
      </p:pic>
      <p:sp>
        <p:nvSpPr>
          <p:cNvPr id="5" name="Rounded Rectangle 4"/>
          <p:cNvSpPr/>
          <p:nvPr/>
        </p:nvSpPr>
        <p:spPr>
          <a:xfrm>
            <a:off x="3124392" y="3862286"/>
            <a:ext cx="2590415" cy="664965"/>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6" name="TextBox 5"/>
          <p:cNvSpPr txBox="1"/>
          <p:nvPr/>
        </p:nvSpPr>
        <p:spPr>
          <a:xfrm>
            <a:off x="3046805" y="3904813"/>
            <a:ext cx="2745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t>
            </a:r>
            <a:endParaRPr kumimoji="0" lang="en-US" sz="20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12617"/>
            <a:ext cx="2209800" cy="973269"/>
          </a:xfrm>
          <a:prstGeom prst="rect">
            <a:avLst/>
          </a:prstGeom>
        </p:spPr>
      </p:pic>
    </p:spTree>
    <p:extLst>
      <p:ext uri="{BB962C8B-B14F-4D97-AF65-F5344CB8AC3E}">
        <p14:creationId xmlns:p14="http://schemas.microsoft.com/office/powerpoint/2010/main" val="262252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Mission, Vision, and Values</a:t>
            </a:r>
          </a:p>
        </p:txBody>
      </p:sp>
      <p:sp>
        <p:nvSpPr>
          <p:cNvPr id="4" name="TextBox 3"/>
          <p:cNvSpPr txBox="1"/>
          <p:nvPr/>
        </p:nvSpPr>
        <p:spPr>
          <a:xfrm>
            <a:off x="378477" y="819150"/>
            <a:ext cx="590326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rPr>
              <a:t>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rPr>
              <a:t>Dedicated to optimizing the health </a:t>
            </a:r>
            <a:br>
              <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rPr>
            </a:br>
            <a:r>
              <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rPr>
              <a:t>care physical environment</a:t>
            </a:r>
          </a:p>
        </p:txBody>
      </p:sp>
      <p:sp>
        <p:nvSpPr>
          <p:cNvPr id="5" name="TextBox 4"/>
          <p:cNvSpPr txBox="1"/>
          <p:nvPr/>
        </p:nvSpPr>
        <p:spPr>
          <a:xfrm>
            <a:off x="378477" y="2051691"/>
            <a:ext cx="4820135"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rPr>
              <a:t>Vision: </a:t>
            </a:r>
          </a:p>
          <a:p>
            <a:pPr lvl="0">
              <a:defRPr/>
            </a:pPr>
            <a:r>
              <a:rPr lang="en-US" dirty="0">
                <a:solidFill>
                  <a:srgbClr val="00539A"/>
                </a:solidFill>
              </a:rPr>
              <a:t>To engage stakeholders in the creation of health care environments that are optimal for healing.</a:t>
            </a:r>
            <a:endPar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endParaRPr>
          </a:p>
        </p:txBody>
      </p:sp>
      <p:sp>
        <p:nvSpPr>
          <p:cNvPr id="6" name="TextBox 5"/>
          <p:cNvSpPr txBox="1"/>
          <p:nvPr/>
        </p:nvSpPr>
        <p:spPr>
          <a:xfrm>
            <a:off x="361853" y="3486150"/>
            <a:ext cx="390534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rPr>
              <a:t>Values: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539A"/>
                </a:solidFill>
                <a:effectLst/>
                <a:uLnTx/>
                <a:uFillTx/>
                <a:latin typeface="Arial" pitchFamily="127" charset="0"/>
                <a:ea typeface="ＭＳ Ｐゴシック" pitchFamily="127" charset="-128"/>
              </a:rPr>
              <a:t>Integrity, Innovation, Fellowship, </a:t>
            </a:r>
            <a:br>
              <a:rPr kumimoji="0" lang="en-US" sz="1800" b="0" i="0" u="none" strike="noStrike" kern="1200" cap="none" spc="0" normalizeH="0" baseline="0" noProof="0" dirty="0">
                <a:ln>
                  <a:noFill/>
                </a:ln>
                <a:solidFill>
                  <a:srgbClr val="00539A"/>
                </a:solidFill>
                <a:effectLst/>
                <a:uLnTx/>
                <a:uFillTx/>
                <a:latin typeface="Arial" pitchFamily="127" charset="0"/>
                <a:ea typeface="ＭＳ Ｐゴシック" pitchFamily="127" charset="-128"/>
              </a:rPr>
            </a:br>
            <a:r>
              <a:rPr kumimoji="0" lang="en-US" sz="1800" b="0" i="0" u="none" strike="noStrike" kern="1200" cap="none" spc="0" normalizeH="0" baseline="0" noProof="0" dirty="0">
                <a:ln>
                  <a:noFill/>
                </a:ln>
                <a:solidFill>
                  <a:srgbClr val="00539A"/>
                </a:solidFill>
                <a:effectLst/>
                <a:uLnTx/>
                <a:uFillTx/>
                <a:latin typeface="Arial" pitchFamily="127" charset="0"/>
                <a:ea typeface="ＭＳ Ｐゴシック" pitchFamily="127" charset="-128"/>
              </a:rPr>
              <a:t>and Stewardship</a:t>
            </a:r>
            <a:endPar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612" y="1271792"/>
            <a:ext cx="1466030" cy="1466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271792"/>
            <a:ext cx="2196848" cy="14660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922" y="2871368"/>
            <a:ext cx="2199595" cy="146603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2618" y="2871368"/>
            <a:ext cx="1466030" cy="1466030"/>
          </a:xfrm>
          <a:prstGeom prst="rect">
            <a:avLst/>
          </a:prstGeom>
        </p:spPr>
      </p:pic>
    </p:spTree>
    <p:extLst>
      <p:ext uri="{BB962C8B-B14F-4D97-AF65-F5344CB8AC3E}">
        <p14:creationId xmlns:p14="http://schemas.microsoft.com/office/powerpoint/2010/main" val="145575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Strategic Imperatives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25" r="10375" b="4743"/>
          <a:stretch/>
        </p:blipFill>
        <p:spPr>
          <a:xfrm>
            <a:off x="3177106" y="2177203"/>
            <a:ext cx="2576945" cy="1534194"/>
          </a:xfrm>
          <a:prstGeom prst="rect">
            <a:avLst/>
          </a:prstGeom>
        </p:spPr>
      </p:pic>
      <p:sp>
        <p:nvSpPr>
          <p:cNvPr id="5" name="Rounded Rectangle 4"/>
          <p:cNvSpPr/>
          <p:nvPr/>
        </p:nvSpPr>
        <p:spPr>
          <a:xfrm>
            <a:off x="3020034" y="919501"/>
            <a:ext cx="2891090" cy="1037052"/>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6" name="TextBox 5"/>
          <p:cNvSpPr txBox="1"/>
          <p:nvPr/>
        </p:nvSpPr>
        <p:spPr>
          <a:xfrm>
            <a:off x="2757461" y="979240"/>
            <a:ext cx="34162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Career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FFFF"/>
                </a:solidFill>
                <a:latin typeface="Arial"/>
                <a:cs typeface="+mn-cs"/>
              </a:rPr>
              <a:t>Development</a:t>
            </a:r>
            <a:endParaRPr kumimoji="0" lang="en-US" sz="28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sp>
        <p:nvSpPr>
          <p:cNvPr id="7" name="Rounded Rectangle 6"/>
          <p:cNvSpPr/>
          <p:nvPr/>
        </p:nvSpPr>
        <p:spPr>
          <a:xfrm>
            <a:off x="6173697" y="919501"/>
            <a:ext cx="2590800" cy="1037051"/>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8" name="Rounded Rectangle 7"/>
          <p:cNvSpPr/>
          <p:nvPr/>
        </p:nvSpPr>
        <p:spPr>
          <a:xfrm>
            <a:off x="249713" y="919501"/>
            <a:ext cx="2578331" cy="1037052"/>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9" name="TextBox 8"/>
          <p:cNvSpPr txBox="1"/>
          <p:nvPr/>
        </p:nvSpPr>
        <p:spPr>
          <a:xfrm>
            <a:off x="-179098" y="990843"/>
            <a:ext cx="33653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Operational Excellence</a:t>
            </a:r>
          </a:p>
        </p:txBody>
      </p:sp>
      <p:sp>
        <p:nvSpPr>
          <p:cNvPr id="10" name="TextBox 9"/>
          <p:cNvSpPr txBox="1"/>
          <p:nvPr/>
        </p:nvSpPr>
        <p:spPr>
          <a:xfrm>
            <a:off x="5786412" y="990842"/>
            <a:ext cx="33653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ＭＳ Ｐゴシック" pitchFamily="127" charset="-128"/>
              </a:rPr>
              <a:t>Professional Reputation</a:t>
            </a:r>
            <a:endParaRPr kumimoji="0" lang="en-US" sz="2800" b="1" i="0" u="none" strike="noStrike" kern="1200" cap="none" spc="0" normalizeH="0" baseline="0" noProof="0" dirty="0">
              <a:ln>
                <a:noFill/>
              </a:ln>
              <a:solidFill>
                <a:prstClr val="white"/>
              </a:solidFill>
              <a:effectLst/>
              <a:uLnTx/>
              <a:uFillTx/>
              <a:latin typeface="Arial"/>
              <a:ea typeface="ＭＳ Ｐゴシック" pitchFamily="127" charset="-128"/>
              <a:cs typeface="+mn-cs"/>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7084" b="24375"/>
          <a:stretch/>
        </p:blipFill>
        <p:spPr>
          <a:xfrm>
            <a:off x="6173697" y="2177203"/>
            <a:ext cx="2590800" cy="157531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9653" b="6629"/>
          <a:stretch/>
        </p:blipFill>
        <p:spPr>
          <a:xfrm>
            <a:off x="178852" y="2202240"/>
            <a:ext cx="2578608" cy="1535827"/>
          </a:xfrm>
          <a:prstGeom prst="rect">
            <a:avLst/>
          </a:prstGeom>
        </p:spPr>
      </p:pic>
    </p:spTree>
    <p:extLst>
      <p:ext uri="{BB962C8B-B14F-4D97-AF65-F5344CB8AC3E}">
        <p14:creationId xmlns:p14="http://schemas.microsoft.com/office/powerpoint/2010/main" val="110232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ASHE help me in my career?</a:t>
            </a:r>
          </a:p>
        </p:txBody>
      </p:sp>
    </p:spTree>
    <p:extLst>
      <p:ext uri="{BB962C8B-B14F-4D97-AF65-F5344CB8AC3E}">
        <p14:creationId xmlns:p14="http://schemas.microsoft.com/office/powerpoint/2010/main" val="2921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 and Standards Resources</a:t>
            </a:r>
          </a:p>
        </p:txBody>
      </p:sp>
      <p:sp>
        <p:nvSpPr>
          <p:cNvPr id="4" name="Content Placeholder 2"/>
          <p:cNvSpPr txBox="1">
            <a:spLocks/>
          </p:cNvSpPr>
          <p:nvPr/>
        </p:nvSpPr>
        <p:spPr>
          <a:xfrm>
            <a:off x="533401" y="895350"/>
            <a:ext cx="5867400" cy="3314325"/>
          </a:xfrm>
          <a:prstGeom prst="rect">
            <a:avLst/>
          </a:prstGeom>
        </p:spPr>
        <p:txBody>
          <a:bodyPr>
            <a:normAutofit/>
          </a:bodyPr>
          <a:lst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Latest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3"/>
              </a:rPr>
              <a:t>CMS Conditions of Participation </a:t>
            </a: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changes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Resources: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4"/>
              </a:rPr>
              <a:t>Tools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5"/>
              </a:rPr>
              <a:t>Monographs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and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6"/>
              </a:rPr>
              <a:t>publications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7"/>
              </a:rPr>
              <a:t>Education programs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Get answers: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8"/>
              </a:rPr>
              <a:t>My ASHE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online community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9"/>
              </a:rPr>
              <a:t>Just Ask ASHE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webinars </a:t>
            </a:r>
            <a:b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b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(live and archived) </a:t>
            </a:r>
          </a:p>
          <a:p>
            <a:pPr marL="742950" marR="0" lvl="1" indent="-285750" algn="l" defTabSz="914400" rtl="0" eaLnBrk="1" fontAlgn="base" latinLnBrk="0" hangingPunct="1">
              <a:lnSpc>
                <a:spcPct val="100000"/>
              </a:lnSpc>
              <a:spcBef>
                <a:spcPct val="20000"/>
              </a:spcBef>
              <a:spcAft>
                <a:spcPct val="0"/>
              </a:spcAft>
              <a:buClrTx/>
              <a:buSzTx/>
              <a:buFont typeface="Arial" pitchFamily="127" charset="0"/>
              <a:buChar char="–"/>
              <a:tabLst/>
              <a:defRPr/>
            </a:pPr>
            <a:endParaRPr kumimoji="0" lang="en-US" sz="2400" b="0" i="0" u="none" strike="noStrike" kern="1200" cap="none" spc="0" normalizeH="0" baseline="0" noProof="0" dirty="0">
              <a:ln>
                <a:noFill/>
              </a:ln>
              <a:solidFill>
                <a:srgbClr val="6F6F6F"/>
              </a:solidFill>
              <a:effectLst/>
              <a:uLnTx/>
              <a:uFillTx/>
              <a:latin typeface="Arial" panose="020B0604020202020204" pitchFamily="34" charset="0"/>
              <a:ea typeface="ＭＳ Ｐゴシック" pitchFamily="127" charset="-128"/>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8799" y="1276350"/>
            <a:ext cx="2988103" cy="1959864"/>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3222" y="2911602"/>
            <a:ext cx="2751795" cy="1868424"/>
          </a:xfrm>
          <a:prstGeom prst="rect">
            <a:avLst/>
          </a:prstGeom>
        </p:spPr>
      </p:pic>
    </p:spTree>
    <p:extLst>
      <p:ext uri="{BB962C8B-B14F-4D97-AF65-F5344CB8AC3E}">
        <p14:creationId xmlns:p14="http://schemas.microsoft.com/office/powerpoint/2010/main" val="287872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ASHE’s </a:t>
            </a:r>
            <a:r>
              <a:rPr lang="en-US" i="1" dirty="0"/>
              <a:t>Health Facilities Management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71550"/>
            <a:ext cx="2579298" cy="3505200"/>
          </a:xfrm>
          <a:prstGeom prst="rect">
            <a:avLst/>
          </a:prstGeom>
          <a:effectLst>
            <a:outerShdw blurRad="50800" dist="38100" dir="8100000" algn="tr" rotWithShape="0">
              <a:prstClr val="black">
                <a:alpha val="40000"/>
              </a:prstClr>
            </a:outerShdw>
          </a:effectLst>
        </p:spPr>
      </p:pic>
      <p:sp>
        <p:nvSpPr>
          <p:cNvPr id="5" name="Text Placeholder 2"/>
          <p:cNvSpPr txBox="1">
            <a:spLocks/>
          </p:cNvSpPr>
          <p:nvPr/>
        </p:nvSpPr>
        <p:spPr>
          <a:xfrm>
            <a:off x="3733800" y="1504950"/>
            <a:ext cx="4400896" cy="22073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Streamlined communications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Additional CEUs for members </a:t>
            </a:r>
            <a:br>
              <a:rPr kumimoji="0" lang="en-US" sz="2000" b="0" i="0" u="none" strike="noStrike" kern="1200" cap="none" spc="0" normalizeH="0" baseline="0" noProof="0" dirty="0">
                <a:ln>
                  <a:noFill/>
                </a:ln>
                <a:solidFill>
                  <a:srgbClr val="00539A"/>
                </a:solidFill>
                <a:effectLst/>
                <a:uLnTx/>
                <a:uFillTx/>
                <a:latin typeface="Arial"/>
                <a:ea typeface="+mn-ea"/>
                <a:cs typeface="+mn-cs"/>
              </a:rPr>
            </a:br>
            <a:r>
              <a:rPr kumimoji="0" lang="en-US" sz="2000" b="0" i="0" u="none" strike="noStrike" kern="1200" cap="none" spc="0" normalizeH="0" baseline="0" noProof="0" dirty="0">
                <a:ln>
                  <a:noFill/>
                </a:ln>
                <a:solidFill>
                  <a:srgbClr val="00539A"/>
                </a:solidFill>
                <a:effectLst/>
                <a:uLnTx/>
                <a:uFillTx/>
                <a:latin typeface="Arial"/>
                <a:ea typeface="+mn-ea"/>
                <a:cs typeface="+mn-cs"/>
              </a:rPr>
              <a:t>(10 issues per year vs. 4 issues!)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39A"/>
                </a:solidFill>
                <a:effectLst/>
                <a:uLnTx/>
                <a:uFillTx/>
                <a:latin typeface="Arial"/>
                <a:ea typeface="+mn-ea"/>
                <a:cs typeface="+mn-cs"/>
              </a:rPr>
              <a:t>Greater awareness of ASHE </a:t>
            </a:r>
            <a:br>
              <a:rPr kumimoji="0" lang="en-US" sz="2000" b="0" i="0" u="none" strike="noStrike" kern="1200" cap="none" spc="0" normalizeH="0" baseline="0" noProof="0" dirty="0">
                <a:ln>
                  <a:noFill/>
                </a:ln>
                <a:solidFill>
                  <a:srgbClr val="00539A"/>
                </a:solidFill>
                <a:effectLst/>
                <a:uLnTx/>
                <a:uFillTx/>
                <a:latin typeface="Arial"/>
                <a:ea typeface="+mn-ea"/>
                <a:cs typeface="+mn-cs"/>
              </a:rPr>
            </a:br>
            <a:r>
              <a:rPr kumimoji="0" lang="en-US" sz="2000" b="0" i="0" u="none" strike="noStrike" kern="1200" cap="none" spc="0" normalizeH="0" baseline="0" noProof="0" dirty="0">
                <a:ln>
                  <a:noFill/>
                </a:ln>
                <a:solidFill>
                  <a:srgbClr val="00539A"/>
                </a:solidFill>
                <a:effectLst/>
                <a:uLnTx/>
                <a:uFillTx/>
                <a:latin typeface="Arial"/>
                <a:ea typeface="+mn-ea"/>
                <a:cs typeface="+mn-cs"/>
              </a:rPr>
              <a:t>members-only resources</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00539A"/>
              </a:solidFill>
              <a:effectLst/>
              <a:uLnTx/>
              <a:uFillTx/>
              <a:latin typeface="Arial"/>
              <a:ea typeface="+mn-ea"/>
              <a:cs typeface="+mn-cs"/>
            </a:endParaRPr>
          </a:p>
        </p:txBody>
      </p:sp>
    </p:spTree>
    <p:extLst>
      <p:ext uri="{BB962C8B-B14F-4D97-AF65-F5344CB8AC3E}">
        <p14:creationId xmlns:p14="http://schemas.microsoft.com/office/powerpoint/2010/main" val="40324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Education Programs</a:t>
            </a:r>
          </a:p>
        </p:txBody>
      </p:sp>
      <p:sp>
        <p:nvSpPr>
          <p:cNvPr id="4" name="TextBox 3"/>
          <p:cNvSpPr txBox="1"/>
          <p:nvPr/>
        </p:nvSpPr>
        <p:spPr>
          <a:xfrm>
            <a:off x="441960" y="1051560"/>
            <a:ext cx="3758541" cy="2862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Arial"/>
                <a:ea typeface="ＭＳ Ｐゴシック" pitchFamily="127" charset="-128"/>
                <a:cs typeface="+mn-cs"/>
              </a:rPr>
              <a:t>LEARN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2D050"/>
                </a:solidFill>
                <a:effectLst/>
                <a:uLnTx/>
                <a:uFillTx/>
                <a:latin typeface="Arial"/>
                <a:ea typeface="ＭＳ Ｐゴシック" pitchFamily="127" charset="-128"/>
                <a:cs typeface="+mn-cs"/>
              </a:rPr>
              <a:t>ENGAGE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539A">
                    <a:lumMod val="60000"/>
                    <a:lumOff val="40000"/>
                  </a:srgbClr>
                </a:solidFill>
                <a:effectLst/>
                <a:uLnTx/>
                <a:uFillTx/>
                <a:latin typeface="Arial"/>
                <a:ea typeface="ＭＳ Ｐゴシック" pitchFamily="127" charset="-128"/>
                <a:cs typeface="+mn-cs"/>
              </a:rPr>
              <a:t>GROW</a:t>
            </a:r>
          </a:p>
        </p:txBody>
      </p:sp>
      <p:sp>
        <p:nvSpPr>
          <p:cNvPr id="5" name="Text Placeholder 1"/>
          <p:cNvSpPr>
            <a:spLocks noGrp="1"/>
          </p:cNvSpPr>
          <p:nvPr>
            <p:ph type="body" sz="quarter" idx="4294967295"/>
          </p:nvPr>
        </p:nvSpPr>
        <p:spPr>
          <a:xfrm>
            <a:off x="4563687" y="1009414"/>
            <a:ext cx="4226132" cy="3267635"/>
          </a:xfrm>
        </p:spPr>
        <p:txBody>
          <a:bodyPr/>
          <a:lstStyle/>
          <a:p>
            <a:pPr marL="0" indent="0">
              <a:buNone/>
            </a:pPr>
            <a:r>
              <a:rPr lang="en-US" sz="2000" dirty="0">
                <a:solidFill>
                  <a:schemeClr val="tx2"/>
                </a:solidFill>
              </a:rPr>
              <a:t>Education tailored for various audiences:</a:t>
            </a:r>
          </a:p>
          <a:p>
            <a:pPr>
              <a:buFont typeface="Arial" panose="020B0604020202020204" pitchFamily="34" charset="0"/>
              <a:buChar char="•"/>
            </a:pPr>
            <a:r>
              <a:rPr lang="en-US" sz="2000" dirty="0">
                <a:solidFill>
                  <a:schemeClr val="tx2"/>
                </a:solidFill>
              </a:rPr>
              <a:t>Facility managers</a:t>
            </a:r>
          </a:p>
          <a:p>
            <a:pPr>
              <a:buFont typeface="Arial" panose="020B0604020202020204" pitchFamily="34" charset="0"/>
              <a:buChar char="•"/>
            </a:pPr>
            <a:r>
              <a:rPr lang="en-US" sz="2000" dirty="0">
                <a:solidFill>
                  <a:schemeClr val="tx2"/>
                </a:solidFill>
              </a:rPr>
              <a:t>Engineering professionals</a:t>
            </a:r>
          </a:p>
          <a:p>
            <a:pPr>
              <a:buFont typeface="Arial" panose="020B0604020202020204" pitchFamily="34" charset="0"/>
              <a:buChar char="•"/>
            </a:pPr>
            <a:r>
              <a:rPr lang="en-US" sz="2000" dirty="0">
                <a:solidFill>
                  <a:schemeClr val="tx2"/>
                </a:solidFill>
              </a:rPr>
              <a:t>Architects and planners</a:t>
            </a:r>
          </a:p>
          <a:p>
            <a:pPr>
              <a:buFont typeface="Arial" panose="020B0604020202020204" pitchFamily="34" charset="0"/>
              <a:buChar char="•"/>
            </a:pPr>
            <a:r>
              <a:rPr lang="en-US" sz="2000" dirty="0">
                <a:solidFill>
                  <a:schemeClr val="tx2"/>
                </a:solidFill>
              </a:rPr>
              <a:t>Project managers</a:t>
            </a:r>
          </a:p>
          <a:p>
            <a:pPr>
              <a:buFont typeface="Arial" panose="020B0604020202020204" pitchFamily="34" charset="0"/>
              <a:buChar char="•"/>
            </a:pPr>
            <a:r>
              <a:rPr lang="en-US" sz="2000" dirty="0">
                <a:solidFill>
                  <a:schemeClr val="tx2"/>
                </a:solidFill>
              </a:rPr>
              <a:t>Contractors</a:t>
            </a:r>
          </a:p>
          <a:p>
            <a:pPr>
              <a:buFont typeface="Arial" panose="020B0604020202020204" pitchFamily="34" charset="0"/>
              <a:buChar char="•"/>
            </a:pPr>
            <a:r>
              <a:rPr lang="en-US" sz="2000" dirty="0">
                <a:solidFill>
                  <a:schemeClr val="tx2"/>
                </a:solidFill>
              </a:rPr>
              <a:t>Compliance managers </a:t>
            </a:r>
          </a:p>
          <a:p>
            <a:pPr>
              <a:buFont typeface="Arial" panose="020B0604020202020204" pitchFamily="34" charset="0"/>
              <a:buChar char="•"/>
            </a:pPr>
            <a:r>
              <a:rPr lang="en-US" sz="2000" dirty="0">
                <a:solidFill>
                  <a:schemeClr val="tx2"/>
                </a:solidFill>
              </a:rPr>
              <a:t>And more</a:t>
            </a:r>
          </a:p>
        </p:txBody>
      </p:sp>
      <p:sp>
        <p:nvSpPr>
          <p:cNvPr id="7" name="Rounded Rectangle 6"/>
          <p:cNvSpPr/>
          <p:nvPr/>
        </p:nvSpPr>
        <p:spPr>
          <a:xfrm>
            <a:off x="1089510" y="4076994"/>
            <a:ext cx="2816670" cy="431501"/>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127" charset="-128"/>
              <a:cs typeface="+mn-cs"/>
            </a:endParaRPr>
          </a:p>
        </p:txBody>
      </p:sp>
      <p:sp>
        <p:nvSpPr>
          <p:cNvPr id="8" name="TextBox 7"/>
          <p:cNvSpPr txBox="1"/>
          <p:nvPr/>
        </p:nvSpPr>
        <p:spPr>
          <a:xfrm>
            <a:off x="1089511" y="4076994"/>
            <a:ext cx="28166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ashe.org/education</a:t>
            </a:r>
            <a:endParaRPr kumimoji="0" lang="en-US" sz="14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spTree>
    <p:extLst>
      <p:ext uri="{BB962C8B-B14F-4D97-AF65-F5344CB8AC3E}">
        <p14:creationId xmlns:p14="http://schemas.microsoft.com/office/powerpoint/2010/main" val="1859231498"/>
      </p:ext>
    </p:extLst>
  </p:cSld>
  <p:clrMapOvr>
    <a:masterClrMapping/>
  </p:clrMapOvr>
</p:sld>
</file>

<file path=ppt/theme/theme1.xml><?xml version="1.0" encoding="utf-8"?>
<a:theme xmlns:a="http://schemas.openxmlformats.org/drawingml/2006/main" name="ASHE_PPTtemplate_ASHEonlyversion_Final_16-9-TEMPLAT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ASHE_PPTtemplate_ASHEonlyversion_Final_16-9-TEMPLATE</Template>
  <TotalTime>270</TotalTime>
  <Words>1725</Words>
  <Application>Microsoft Office PowerPoint</Application>
  <PresentationFormat>On-screen Show (16:9)</PresentationFormat>
  <Paragraphs>171</Paragraphs>
  <Slides>21</Slides>
  <Notes>14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21</vt:i4>
      </vt:variant>
    </vt:vector>
  </HeadingPairs>
  <TitlesOfParts>
    <vt:vector size="33" baseType="lpstr">
      <vt:lpstr>ＭＳ Ｐゴシック</vt:lpstr>
      <vt:lpstr>Arial</vt:lpstr>
      <vt:lpstr>Calibri</vt:lpstr>
      <vt:lpstr>ASHE_PPTtemplate_ASHEonlyversion_Final_16-9-TEMPLATE</vt:lpstr>
      <vt:lpstr>1_Office Theme</vt:lpstr>
      <vt:lpstr>2_Office Theme</vt:lpstr>
      <vt:lpstr>3_Office Theme</vt:lpstr>
      <vt:lpstr>4_Office Theme</vt:lpstr>
      <vt:lpstr>5_Office Theme</vt:lpstr>
      <vt:lpstr>6_Office Theme</vt:lpstr>
      <vt:lpstr>7_Office Theme</vt:lpstr>
      <vt:lpstr>8_Office Theme</vt:lpstr>
      <vt:lpstr>2019 ASHE Update</vt:lpstr>
      <vt:lpstr>Michael D. Roberts, PE</vt:lpstr>
      <vt:lpstr>The American Society for Health Care Engineering (ASHE)</vt:lpstr>
      <vt:lpstr>ASHE Mission, Vision, and Values</vt:lpstr>
      <vt:lpstr>ASHE Strategic Imperatives</vt:lpstr>
      <vt:lpstr>How can ASHE help me in my career?</vt:lpstr>
      <vt:lpstr>Codes and Standards Resources</vt:lpstr>
      <vt:lpstr>ASHE’s Health Facilities Management</vt:lpstr>
      <vt:lpstr>ASHE Education Programs</vt:lpstr>
      <vt:lpstr>NEW Education Programs Released in 2018</vt:lpstr>
      <vt:lpstr>Certification Information </vt:lpstr>
      <vt:lpstr>Sustainability Resources</vt:lpstr>
      <vt:lpstr>Succession Planning Resources</vt:lpstr>
      <vt:lpstr>FREE Monograph Downloads</vt:lpstr>
      <vt:lpstr>Members-Only Online Community</vt:lpstr>
      <vt:lpstr>NEW! Career Map Self-Assessment Tool</vt:lpstr>
      <vt:lpstr>Where can I find  additional information?</vt:lpstr>
      <vt:lpstr>ASHE Conferences</vt:lpstr>
      <vt:lpstr>ASHE’s On Demand Library</vt:lpstr>
      <vt:lpstr>Get involved with ASHE</vt:lpstr>
      <vt:lpstr>PowerPoint Presentation</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Patsey, Rachelle</dc:creator>
  <cp:lastModifiedBy>Roberts, Michael</cp:lastModifiedBy>
  <cp:revision>37</cp:revision>
  <dcterms:created xsi:type="dcterms:W3CDTF">2017-06-05T19:11:02Z</dcterms:created>
  <dcterms:modified xsi:type="dcterms:W3CDTF">2019-03-13T01:50:07Z</dcterms:modified>
</cp:coreProperties>
</file>